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24"/>
  </p:notesMasterIdLst>
  <p:handoutMasterIdLst>
    <p:handoutMasterId r:id="rId25"/>
  </p:handoutMasterIdLst>
  <p:sldIdLst>
    <p:sldId id="266" r:id="rId5"/>
    <p:sldId id="277" r:id="rId6"/>
    <p:sldId id="261" r:id="rId7"/>
    <p:sldId id="276" r:id="rId8"/>
    <p:sldId id="263" r:id="rId9"/>
    <p:sldId id="267" r:id="rId10"/>
    <p:sldId id="269" r:id="rId11"/>
    <p:sldId id="278" r:id="rId12"/>
    <p:sldId id="272" r:id="rId13"/>
    <p:sldId id="273" r:id="rId14"/>
    <p:sldId id="286" r:id="rId15"/>
    <p:sldId id="288" r:id="rId16"/>
    <p:sldId id="279" r:id="rId17"/>
    <p:sldId id="280" r:id="rId18"/>
    <p:sldId id="282" r:id="rId19"/>
    <p:sldId id="283" r:id="rId20"/>
    <p:sldId id="290" r:id="rId21"/>
    <p:sldId id="281" r:id="rId22"/>
    <p:sldId id="270" r:id="rId23"/>
  </p:sldIdLst>
  <p:sldSz cx="9144000" cy="6858000" type="screen4x3"/>
  <p:notesSz cx="6724650" cy="9774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60B1"/>
    <a:srgbClr val="BFD1E7"/>
    <a:srgbClr val="B3C9E3"/>
    <a:srgbClr val="E9EFF7"/>
    <a:srgbClr val="CAD9EC"/>
    <a:srgbClr val="006A93"/>
    <a:srgbClr val="4D4D4D"/>
    <a:srgbClr val="292929"/>
    <a:srgbClr val="006A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88" d="100"/>
          <a:sy n="88" d="100"/>
        </p:scale>
        <p:origin x="129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6" tIns="45103" rIns="90206" bIns="4510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sr-Latn-R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9079" y="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6" tIns="45103" rIns="90206" bIns="4510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8E8005C-7C10-4BD4-AB37-819052990069}" type="datetimeFigureOut">
              <a:rPr lang="en-US" altLang="sr-Latn-RS"/>
              <a:pPr/>
              <a:t>1/14/2022</a:t>
            </a:fld>
            <a:endParaRPr lang="en-US" altLang="sr-Latn-R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829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6" tIns="45103" rIns="90206" bIns="4510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sr-Latn-R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9079" y="9283829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6" tIns="45103" rIns="90206" bIns="4510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F70708B1-B97E-40E2-B8BC-C168A2BFF36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12936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6" tIns="45103" rIns="90206" bIns="45103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sr-Latn-R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9079" y="0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6" tIns="45103" rIns="90206" bIns="4510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648A7CE-8D3D-4DCE-B75D-2195A5EBC522}" type="datetimeFigureOut">
              <a:rPr lang="en-US" altLang="sr-Latn-RS"/>
              <a:pPr/>
              <a:t>1/14/2022</a:t>
            </a:fld>
            <a:endParaRPr lang="en-US" altLang="sr-Latn-R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33425"/>
            <a:ext cx="4886325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465" y="4642763"/>
            <a:ext cx="5379720" cy="4398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6" tIns="45103" rIns="90206" bIns="451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829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6" tIns="45103" rIns="90206" bIns="45103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sr-Latn-R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9079" y="9283829"/>
            <a:ext cx="2914015" cy="48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206" tIns="45103" rIns="90206" bIns="4510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D547E6E-5AC4-4228-911E-1EDB913F52A4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89786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sr-Latn-RS"/>
              <a:t>Upišite naziv prezentacije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Strana </a:t>
            </a:r>
            <a:fld id="{AFB2F3C4-1F5A-40C3-ACD1-76BA01729D58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6777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sr-Latn-RS"/>
              <a:t>Upišite naziv prezentacije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Strana </a:t>
            </a:r>
            <a:fld id="{299DD928-1426-4A5F-A7D9-C0B2333C6588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4467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sr-Latn-RS"/>
              <a:t>Upišite naziv prezentacije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Strana </a:t>
            </a:r>
            <a:fld id="{83B4384E-7AD8-49A1-B68C-829FD55D6CF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5897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sr-Latn-RS"/>
              <a:t>Upišite naziv prezentacije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Strana </a:t>
            </a:r>
            <a:fld id="{C564A315-F1F6-4F0C-9825-AAFB350CB2BB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213818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sr-Latn-RS"/>
              <a:t>Upišite naziv prezentacije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Strana </a:t>
            </a:r>
            <a:fld id="{10972578-0454-43F0-8774-A4AA68036100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56670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sr-Latn-RS"/>
              <a:t>Upišite naziv prezentacije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Strana </a:t>
            </a:r>
            <a:fld id="{15410312-21C3-4809-AAC8-EA1D7F661F87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3953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sr-Latn-RS"/>
              <a:t>Upišite naziv prezentacije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Strana </a:t>
            </a:r>
            <a:fld id="{5FA36CAA-58DC-4205-8655-597D05DDEBBD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0125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sr-Latn-RS"/>
              <a:t>Upišite naziv prezentacije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Strana </a:t>
            </a:r>
            <a:fld id="{A5500751-ADB1-4F0E-9D22-A1012CAE890F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8615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sr-Latn-RS"/>
              <a:t>Upišite naziv prezentacije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Strana </a:t>
            </a:r>
            <a:fld id="{C697C4AC-0609-4A16-963C-4BEBE7C50203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3517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sr-Latn-RS"/>
              <a:t>Upišite naziv prezentacije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Strana </a:t>
            </a:r>
            <a:fld id="{8F002CC5-952F-4503-8423-A8878AD6DBF3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84600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sr-Latn-RS"/>
              <a:t>Upišite naziv prezentacije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altLang="sr-Latn-RS"/>
              <a:t>Strana </a:t>
            </a:r>
            <a:fld id="{D19BE75E-3FD4-4712-BAE5-AA64C237F2FA}" type="slidenum">
              <a:rPr lang="en-US" altLang="sr-Latn-RS"/>
              <a:pPr/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8600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5288" y="630872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4D4D4D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altLang="sr-Latn-RS"/>
              <a:t>Upišite naziv prezentacije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4D4D4D"/>
                </a:solidFill>
                <a:latin typeface="Calibri" panose="020F0502020204030204" pitchFamily="34" charset="0"/>
              </a:defRPr>
            </a:lvl1pPr>
          </a:lstStyle>
          <a:p>
            <a:r>
              <a:rPr lang="hr-HR" altLang="sr-Latn-RS"/>
              <a:t>Strana </a:t>
            </a:r>
            <a:fld id="{24738A03-8892-47B6-8B28-E834737DAF14}" type="slidenum">
              <a:rPr lang="en-US" altLang="sr-Latn-RS"/>
              <a:pPr/>
              <a:t>‹#›</a:t>
            </a:fld>
            <a:endParaRPr lang="en-US" altLang="sr-Latn-RS"/>
          </a:p>
        </p:txBody>
      </p:sp>
      <p:sp>
        <p:nvSpPr>
          <p:cNvPr id="1084" name="Rectangle 6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57338"/>
            <a:ext cx="7772400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here to type text on level one</a:t>
            </a:r>
            <a:endParaRPr lang="sv-SE" altLang="sr-Latn-RS"/>
          </a:p>
          <a:p>
            <a:pPr lvl="1"/>
            <a:r>
              <a:rPr lang="hr-HR" altLang="sr-Latn-RS"/>
              <a:t>Level two</a:t>
            </a:r>
            <a:endParaRPr lang="sv-SE" altLang="sr-Latn-RS"/>
          </a:p>
          <a:p>
            <a:pPr lvl="2"/>
            <a:r>
              <a:rPr lang="hr-HR" altLang="sr-Latn-RS"/>
              <a:t>Level three</a:t>
            </a:r>
            <a:endParaRPr lang="sv-SE" altLang="sr-Latn-RS"/>
          </a:p>
          <a:p>
            <a:pPr lvl="3"/>
            <a:r>
              <a:rPr lang="hr-HR" altLang="sr-Latn-RS"/>
              <a:t>Level four</a:t>
            </a:r>
            <a:endParaRPr lang="sv-SE" altLang="sr-Latn-RS"/>
          </a:p>
          <a:p>
            <a:pPr lvl="4"/>
            <a:r>
              <a:rPr lang="hr-HR" altLang="sr-Latn-RS"/>
              <a:t>Level five</a:t>
            </a:r>
            <a:endParaRPr lang="sv-SE" altLang="sr-Latn-RS"/>
          </a:p>
        </p:txBody>
      </p:sp>
      <p:sp>
        <p:nvSpPr>
          <p:cNvPr id="1085" name="Rectangle 6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6613"/>
            <a:ext cx="7773988" cy="102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here to insert header</a:t>
            </a:r>
            <a:endParaRPr lang="sv-SE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4D4D4D"/>
          </a:solidFill>
          <a:latin typeface="Arial" panose="020B060402020202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4D4D4D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4D4D4D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4D4D4D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4D4D4D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4D4D4D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4D4D4D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4D4D4D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4D4D4D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4D4D4D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75759"/>
            <a:ext cx="6400800" cy="697632"/>
          </a:xfrm>
        </p:spPr>
        <p:txBody>
          <a:bodyPr anchor="ctr"/>
          <a:lstStyle/>
          <a:p>
            <a:r>
              <a:rPr lang="hr-HR" b="1" dirty="0">
                <a:solidFill>
                  <a:schemeClr val="tx1"/>
                </a:solidFill>
              </a:rPr>
              <a:t>14. siječnja 2022.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99" b="26101"/>
          <a:stretch/>
        </p:blipFill>
        <p:spPr bwMode="auto">
          <a:xfrm>
            <a:off x="648681" y="1137520"/>
            <a:ext cx="7846639" cy="151216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0" y="335699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 smtClean="0"/>
              <a:t>Predstavljanje prvih rezultata </a:t>
            </a:r>
            <a:endParaRPr lang="hr-HR" sz="3600" b="1" dirty="0"/>
          </a:p>
        </p:txBody>
      </p:sp>
    </p:spTree>
    <p:extLst>
      <p:ext uri="{BB962C8B-B14F-4D97-AF65-F5344CB8AC3E}">
        <p14:creationId xmlns:p14="http://schemas.microsoft.com/office/powerpoint/2010/main" val="709379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7980847-A178-450F-B750-89952436A4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altLang="sr-Latn-RS" dirty="0"/>
              <a:t>PRVI REZULTATI </a:t>
            </a:r>
            <a:r>
              <a:rPr lang="hr-HR" altLang="sr-Latn-RS" dirty="0" smtClean="0"/>
              <a:t>POPISA </a:t>
            </a:r>
            <a:r>
              <a:rPr lang="hr-HR" altLang="sr-Latn-RS" dirty="0"/>
              <a:t>2021.</a:t>
            </a:r>
            <a:endParaRPr lang="en-US" altLang="sr-Latn-R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01B98F-32B7-410D-B1E7-D4B93DD777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hr-HR" altLang="sr-Latn-RS" dirty="0" smtClean="0"/>
              <a:t>Stranica </a:t>
            </a:r>
            <a:fld id="{C697C4AC-0609-4A16-963C-4BEBE7C50203}" type="slidenum">
              <a:rPr lang="en-US" altLang="sr-Latn-RS" smtClean="0"/>
              <a:pPr/>
              <a:t>10</a:t>
            </a:fld>
            <a:endParaRPr lang="en-US" altLang="sr-Latn-R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FDDA2F4-DF96-4605-87E9-08AE947134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584236"/>
              </p:ext>
            </p:extLst>
          </p:nvPr>
        </p:nvGraphicFramePr>
        <p:xfrm>
          <a:off x="683568" y="214518"/>
          <a:ext cx="8064894" cy="5970345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880319">
                  <a:extLst>
                    <a:ext uri="{9D8B030D-6E8A-4147-A177-3AD203B41FA5}">
                      <a16:colId xmlns:a16="http://schemas.microsoft.com/office/drawing/2014/main" val="3128422492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0129457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489770129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419912269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347223975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209781200"/>
                    </a:ext>
                  </a:extLst>
                </a:gridCol>
              </a:tblGrid>
              <a:tr h="2880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Stanovništvo</a:t>
                      </a:r>
                      <a:endParaRPr lang="hr-HR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hr-HR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3969836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u="none" strike="noStrike" dirty="0" smtClean="0">
                          <a:effectLst/>
                        </a:rPr>
                        <a:t>2011.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T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2021.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T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u="none" strike="noStrike" dirty="0" smtClean="0">
                          <a:effectLst/>
                        </a:rPr>
                        <a:t>Razlika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T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u="none" strike="noStrike" dirty="0" smtClean="0">
                          <a:effectLst/>
                        </a:rPr>
                        <a:t>Promjena (%</a:t>
                      </a:r>
                      <a:r>
                        <a:rPr lang="hr-HR" sz="1400" b="1" u="none" strike="noStrike" dirty="0">
                          <a:effectLst/>
                        </a:rPr>
                        <a:t>)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T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R w="12700" cmpd="sng">
                      <a:noFill/>
                    </a:lnR>
                    <a:lnT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5492186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REPUBLIKA HRVATSKA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b="1" u="none" strike="noStrike" dirty="0">
                          <a:effectLst/>
                        </a:rPr>
                        <a:t>4.284.889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3.888.529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dirty="0">
                          <a:effectLst/>
                        </a:rPr>
                        <a:t>-396.360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dirty="0">
                          <a:effectLst/>
                        </a:rPr>
                        <a:t>-9,25</a:t>
                      </a:r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68644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Zagrebačka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317.606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301.206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-16.400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-5,16</a:t>
                      </a:r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08461264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Krapinsko-zagorska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132.892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120.942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-11.950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-8,99</a:t>
                      </a:r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975298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Sisačko-moslavačka županija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172.439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140.549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-31.890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-18,49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4592999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Karlovačka županija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128.899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112.596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-16.303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-12,65</a:t>
                      </a:r>
                      <a:endParaRPr lang="hr-HR" sz="1400" b="1" i="1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905419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Varaždinska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175.951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160.264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-15.687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-8,92</a:t>
                      </a:r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9310702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Koprivničko-križevačka županija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115.584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101.661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-13.923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-12,05</a:t>
                      </a:r>
                      <a:endParaRPr lang="hr-HR" sz="1400" b="1" i="1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99272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Bjelovarsko-bilogorska županija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119.764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102.295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-17.469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-14,59</a:t>
                      </a:r>
                      <a:endParaRPr lang="hr-HR" sz="1400" b="1" i="1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9737122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Primorsko-goranska županija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296.195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266.503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-29.692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-10,02</a:t>
                      </a:r>
                      <a:endParaRPr lang="hr-HR" sz="1400" b="1" i="1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627383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Ličko-senjska županija</a:t>
                      </a: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50.927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42.893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-8.034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-15,78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2203598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Virovitičko-podravska županija</a:t>
                      </a: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84.836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70.660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-14.176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-16,71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012348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Požeško-slavonska županija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78.034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64.420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-13.614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-17,45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4573094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Brodsko-posavska županija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158.575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130.782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-27.793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-17,53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37687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Zadarska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170.017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160.340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-9.677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-5,69</a:t>
                      </a:r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8782998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Osječko-baranjska županija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305.032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259.481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-45.551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-14,93</a:t>
                      </a:r>
                      <a:endParaRPr lang="hr-HR" sz="1400" b="1" i="1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661990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Šibensko-kninska županija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109.375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96.624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-12.751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-11,66</a:t>
                      </a:r>
                      <a:endParaRPr lang="hr-HR" sz="1400" b="1" i="1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4556265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Vukovarsko-srijemska županija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179.521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144.438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-35.083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-19,54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423432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Splitsko-dalmatinska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454.798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425.412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-29.386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-6,46</a:t>
                      </a:r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7182971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Istarska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208.055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195.794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-12.261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-5,89</a:t>
                      </a:r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293541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Dubrovačko-neretvanska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122.568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115.862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-6.706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-5,47</a:t>
                      </a:r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67144301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Međimurska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113.804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105.863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-7.941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-6,98</a:t>
                      </a:r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04351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Grad Zagreb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r-HR" sz="1400" u="none" strike="noStrike" dirty="0">
                          <a:effectLst/>
                        </a:rPr>
                        <a:t>790.017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769.944</a:t>
                      </a: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-20.073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u="none" strike="noStrike" dirty="0">
                          <a:effectLst/>
                        </a:rPr>
                        <a:t>-2,54</a:t>
                      </a:r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1022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300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altLang="sr-Latn-RS" dirty="0"/>
              <a:t>PRVI REZULTATI </a:t>
            </a:r>
            <a:r>
              <a:rPr lang="hr-HR" altLang="sr-Latn-RS" dirty="0" smtClean="0"/>
              <a:t>POPISA </a:t>
            </a:r>
            <a:r>
              <a:rPr lang="hr-HR" altLang="sr-Latn-RS" dirty="0"/>
              <a:t>2021.</a:t>
            </a:r>
            <a:endParaRPr lang="en-US" altLang="sr-Latn-RS" dirty="0"/>
          </a:p>
          <a:p>
            <a:endParaRPr lang="en-US" alt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hr-HR" altLang="sr-Latn-RS" dirty="0" smtClean="0"/>
              <a:t>Stranica </a:t>
            </a:r>
            <a:fld id="{C564A315-F1F6-4F0C-9825-AAFB350CB2BB}" type="slidenum">
              <a:rPr lang="en-US" altLang="sr-Latn-RS" smtClean="0"/>
              <a:pPr/>
              <a:t>11</a:t>
            </a:fld>
            <a:endParaRPr lang="en-US" altLang="sr-Latn-R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1720" y="332656"/>
            <a:ext cx="5578103" cy="58712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05962" y="324030"/>
            <a:ext cx="5387983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2100" b="1" dirty="0" smtClean="0">
                <a:latin typeface="+mn-lt"/>
              </a:rPr>
              <a:t>Broj stanovnika 2011. po županijama</a:t>
            </a:r>
            <a:endParaRPr lang="hr-HR" sz="2100" b="1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b="662"/>
          <a:stretch/>
        </p:blipFill>
        <p:spPr>
          <a:xfrm>
            <a:off x="1979712" y="244035"/>
            <a:ext cx="6619349" cy="594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33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altLang="sr-Latn-RS" dirty="0"/>
              <a:t>PRVI REZULTATI </a:t>
            </a:r>
            <a:r>
              <a:rPr lang="hr-HR" altLang="sr-Latn-RS" dirty="0" smtClean="0"/>
              <a:t>POPISA </a:t>
            </a:r>
            <a:r>
              <a:rPr lang="hr-HR" altLang="sr-Latn-RS" dirty="0"/>
              <a:t>2021.</a:t>
            </a:r>
            <a:endParaRPr lang="en-US" altLang="sr-Latn-RS" dirty="0"/>
          </a:p>
          <a:p>
            <a:endParaRPr lang="en-US" alt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hr-HR" altLang="sr-Latn-RS" dirty="0" smtClean="0"/>
              <a:t>Stranica </a:t>
            </a:r>
            <a:fld id="{C564A315-F1F6-4F0C-9825-AAFB350CB2BB}" type="slidenum">
              <a:rPr lang="en-US" altLang="sr-Latn-RS" smtClean="0"/>
              <a:pPr/>
              <a:t>12</a:t>
            </a:fld>
            <a:endParaRPr lang="en-US" altLang="sr-Latn-R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1720" y="332656"/>
            <a:ext cx="5578103" cy="58712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3116808" cy="4248472"/>
          </a:xfrm>
        </p:spPr>
        <p:txBody>
          <a:bodyPr/>
          <a:lstStyle/>
          <a:p>
            <a:pPr fontAlgn="b">
              <a:spcBef>
                <a:spcPts val="0"/>
              </a:spcBef>
              <a:spcAft>
                <a:spcPts val="1200"/>
              </a:spcAft>
            </a:pPr>
            <a:r>
              <a:rPr lang="hr-HR" sz="2000" b="1" dirty="0" smtClean="0">
                <a:solidFill>
                  <a:schemeClr val="tx1"/>
                </a:solidFill>
              </a:rPr>
              <a:t>Prvi rezultati </a:t>
            </a:r>
            <a:br>
              <a:rPr lang="hr-HR" sz="2000" b="1" dirty="0" smtClean="0">
                <a:solidFill>
                  <a:schemeClr val="tx1"/>
                </a:solidFill>
              </a:rPr>
            </a:br>
            <a:r>
              <a:rPr lang="hr-HR" sz="2000" b="1" dirty="0" smtClean="0">
                <a:solidFill>
                  <a:srgbClr val="FF0000"/>
                </a:solidFill>
              </a:rPr>
              <a:t>Popisa 2021.</a:t>
            </a:r>
            <a:br>
              <a:rPr lang="hr-HR" sz="2000" b="1" dirty="0" smtClean="0">
                <a:solidFill>
                  <a:srgbClr val="FF0000"/>
                </a:solidFill>
              </a:rPr>
            </a:br>
            <a:r>
              <a:rPr lang="hr-HR" sz="2000" b="1" dirty="0" smtClean="0">
                <a:solidFill>
                  <a:srgbClr val="FF0000"/>
                </a:solidFill>
              </a:rPr>
              <a:t/>
            </a:r>
            <a:br>
              <a:rPr lang="hr-HR" sz="2000" b="1" dirty="0" smtClean="0">
                <a:solidFill>
                  <a:srgbClr val="FF0000"/>
                </a:solidFill>
              </a:rPr>
            </a:br>
            <a:r>
              <a:rPr lang="hr-HR" sz="1600" b="1" dirty="0" smtClean="0">
                <a:solidFill>
                  <a:schemeClr val="tx1"/>
                </a:solidFill>
              </a:rPr>
              <a:t>Najveće smanjenje broja stanovnika bilježe:</a:t>
            </a:r>
            <a:br>
              <a:rPr lang="hr-HR" sz="1600" b="1" dirty="0" smtClean="0">
                <a:solidFill>
                  <a:schemeClr val="tx1"/>
                </a:solidFill>
              </a:rPr>
            </a:br>
            <a:r>
              <a:rPr lang="hr-HR" sz="2000" b="1" dirty="0">
                <a:solidFill>
                  <a:srgbClr val="FF0000"/>
                </a:solidFill>
              </a:rPr>
              <a:t/>
            </a:r>
            <a:br>
              <a:rPr lang="hr-HR" sz="2000" b="1" dirty="0">
                <a:solidFill>
                  <a:srgbClr val="FF0000"/>
                </a:solidFill>
              </a:rPr>
            </a:br>
            <a:r>
              <a:rPr lang="hr-HR" sz="1400" b="1" dirty="0">
                <a:solidFill>
                  <a:srgbClr val="FF0000"/>
                </a:solidFill>
                <a:cs typeface="Arial" panose="020B0604020202020204" pitchFamily="34" charset="0"/>
              </a:rPr>
              <a:t>■ </a:t>
            </a:r>
            <a:r>
              <a:rPr lang="hr-HR" sz="1400" b="1" dirty="0">
                <a:solidFill>
                  <a:schemeClr val="tx1"/>
                </a:solidFill>
                <a:cs typeface="Arial" panose="020B0604020202020204" pitchFamily="34" charset="0"/>
              </a:rPr>
              <a:t>Vukovarsko-srijemska </a:t>
            </a:r>
            <a:r>
              <a:rPr lang="hr-HR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županija</a:t>
            </a:r>
            <a:br>
              <a:rPr lang="hr-HR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hr-HR" sz="900" b="1" dirty="0">
                <a:solidFill>
                  <a:srgbClr val="FF0000"/>
                </a:solidFill>
                <a:cs typeface="Arial" panose="020B0604020202020204" pitchFamily="34" charset="0"/>
              </a:rPr>
              <a:t/>
            </a:r>
            <a:br>
              <a:rPr lang="hr-HR" sz="900" b="1" dirty="0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hr-HR" sz="1400" b="1" dirty="0">
                <a:solidFill>
                  <a:srgbClr val="FF0000"/>
                </a:solidFill>
                <a:cs typeface="Arial" panose="020B0604020202020204" pitchFamily="34" charset="0"/>
              </a:rPr>
              <a:t>■ </a:t>
            </a:r>
            <a:r>
              <a:rPr lang="hr-HR" sz="1400" b="1" dirty="0">
                <a:solidFill>
                  <a:schemeClr val="tx1"/>
                </a:solidFill>
                <a:cs typeface="Arial" panose="020B0604020202020204" pitchFamily="34" charset="0"/>
              </a:rPr>
              <a:t>Sisačko-moslavačka </a:t>
            </a:r>
            <a:r>
              <a:rPr lang="hr-HR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županija</a:t>
            </a:r>
            <a:br>
              <a:rPr lang="hr-HR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hr-HR" sz="900" b="1" dirty="0">
                <a:solidFill>
                  <a:srgbClr val="FF0000"/>
                </a:solidFill>
                <a:cs typeface="Arial" panose="020B0604020202020204" pitchFamily="34" charset="0"/>
              </a:rPr>
              <a:t/>
            </a:r>
            <a:br>
              <a:rPr lang="hr-HR" sz="900" b="1" dirty="0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hr-HR" sz="1400" b="1" dirty="0">
                <a:solidFill>
                  <a:srgbClr val="FF0000"/>
                </a:solidFill>
                <a:cs typeface="Arial" panose="020B0604020202020204" pitchFamily="34" charset="0"/>
              </a:rPr>
              <a:t>■ </a:t>
            </a:r>
            <a:r>
              <a:rPr lang="hr-HR" sz="1400" b="1" dirty="0">
                <a:solidFill>
                  <a:schemeClr val="tx1"/>
                </a:solidFill>
                <a:cs typeface="Arial" panose="020B0604020202020204" pitchFamily="34" charset="0"/>
              </a:rPr>
              <a:t>Brodsko-posavska </a:t>
            </a:r>
            <a:r>
              <a:rPr lang="hr-HR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županija</a:t>
            </a:r>
            <a:br>
              <a:rPr lang="hr-HR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hr-HR" sz="900" b="1" dirty="0">
                <a:solidFill>
                  <a:srgbClr val="FF0000"/>
                </a:solidFill>
                <a:cs typeface="Arial" panose="020B0604020202020204" pitchFamily="34" charset="0"/>
              </a:rPr>
              <a:t/>
            </a:r>
            <a:br>
              <a:rPr lang="hr-HR" sz="900" b="1" dirty="0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hr-HR" sz="1400" b="1" dirty="0">
                <a:solidFill>
                  <a:srgbClr val="FF0000"/>
                </a:solidFill>
                <a:cs typeface="Arial" panose="020B0604020202020204" pitchFamily="34" charset="0"/>
              </a:rPr>
              <a:t>■ </a:t>
            </a:r>
            <a:r>
              <a:rPr lang="hr-HR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Požeško-slavonska županija</a:t>
            </a:r>
            <a:br>
              <a:rPr lang="hr-HR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hr-HR" sz="9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/>
            </a:r>
            <a:br>
              <a:rPr lang="hr-HR" sz="900" b="1" dirty="0" smtClean="0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hr-HR" sz="1400" b="1" dirty="0">
                <a:solidFill>
                  <a:srgbClr val="FF0000"/>
                </a:solidFill>
                <a:cs typeface="Arial" panose="020B0604020202020204" pitchFamily="34" charset="0"/>
              </a:rPr>
              <a:t>■ </a:t>
            </a:r>
            <a:r>
              <a:rPr lang="hr-HR" sz="14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Virovitičko-podravska </a:t>
            </a:r>
            <a:r>
              <a:rPr lang="hr-HR" sz="1400" b="1" dirty="0">
                <a:solidFill>
                  <a:schemeClr val="tx1"/>
                </a:solidFill>
                <a:cs typeface="Arial" panose="020B0604020202020204" pitchFamily="34" charset="0"/>
              </a:rPr>
              <a:t>županija</a:t>
            </a:r>
            <a:r>
              <a:rPr lang="hr-HR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/>
            </a:r>
            <a:br>
              <a:rPr lang="hr-HR" sz="2000" b="1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endParaRPr lang="hr-H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65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7980847-A178-450F-B750-89952436A4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altLang="sr-Latn-RS" dirty="0"/>
              <a:t>PRVI REZULTATI </a:t>
            </a:r>
            <a:r>
              <a:rPr lang="hr-HR" altLang="sr-Latn-RS" dirty="0" smtClean="0"/>
              <a:t>POPISA </a:t>
            </a:r>
            <a:r>
              <a:rPr lang="hr-HR" altLang="sr-Latn-RS" dirty="0"/>
              <a:t>2021.</a:t>
            </a:r>
            <a:endParaRPr lang="en-US" altLang="sr-Latn-R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01B98F-32B7-410D-B1E7-D4B93DD777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hr-HR" altLang="sr-Latn-RS" dirty="0" smtClean="0"/>
              <a:t>Stranica </a:t>
            </a:r>
            <a:fld id="{C697C4AC-0609-4A16-963C-4BEBE7C50203}" type="slidenum">
              <a:rPr lang="en-US" altLang="sr-Latn-RS" smtClean="0"/>
              <a:pPr/>
              <a:t>13</a:t>
            </a:fld>
            <a:endParaRPr lang="en-US" altLang="sr-Latn-R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FDDA2F4-DF96-4605-87E9-08AE947134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092397"/>
              </p:ext>
            </p:extLst>
          </p:nvPr>
        </p:nvGraphicFramePr>
        <p:xfrm>
          <a:off x="683568" y="188640"/>
          <a:ext cx="8064894" cy="5970345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880319">
                  <a:extLst>
                    <a:ext uri="{9D8B030D-6E8A-4147-A177-3AD203B41FA5}">
                      <a16:colId xmlns:a16="http://schemas.microsoft.com/office/drawing/2014/main" val="3128422492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0129457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489770129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419912269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347223975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209781200"/>
                    </a:ext>
                  </a:extLst>
                </a:gridCol>
              </a:tblGrid>
              <a:tr h="2880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Kućanstva</a:t>
                      </a:r>
                      <a:endParaRPr lang="hr-HR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hr-HR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3969836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u="none" strike="noStrike" dirty="0" smtClean="0">
                          <a:effectLst/>
                        </a:rPr>
                        <a:t>2011.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T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2021.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T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u="none" strike="noStrike" dirty="0" smtClean="0">
                          <a:effectLst/>
                        </a:rPr>
                        <a:t>Razlika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T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u="none" strike="noStrike" dirty="0" smtClean="0">
                          <a:effectLst/>
                        </a:rPr>
                        <a:t>Promjena (%</a:t>
                      </a:r>
                      <a:r>
                        <a:rPr lang="hr-HR" sz="1400" b="1" u="none" strike="noStrike" dirty="0">
                          <a:effectLst/>
                        </a:rPr>
                        <a:t>)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T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R w="12700" cmpd="sng">
                      <a:noFill/>
                    </a:lnR>
                    <a:lnT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5492186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REPUBLIKA HRVATSKA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hr-H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1.519.038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hr-H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1.438.423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hr-H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-80.615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hr-H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-5,31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68644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Zagrebačka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101.274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99.677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-1.597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-1,58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08461264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Krapinsko-zagorska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42.040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38.931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-3.109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-7,40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975298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Sisačko-moslavačka županija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62.601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53.399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-9.202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-14,70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4592999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Karlovačka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47.524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42.823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-4.701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-9,89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905419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Varaždinska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55.483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52.358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-3.125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-5,63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9310702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Koprivničko-križevačka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37.938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34.562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-3.376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-8,90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99272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Bjelovarsko-bilogorska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41.128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37.247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-3.881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-9,44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9737122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Primorsko-goranska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117.009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110.009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-7.000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-5,98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627383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Ličko-senjska županija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19.617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17.414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-2.203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-11,23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2203598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Virovitičko-podravska županija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29.622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26.327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-3.295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-11,12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012348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Požeško-slavonska županija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26.408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23.672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-2.736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-10,36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4573094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Brodsko-posavska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52.056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47.160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-4.896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-9,41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37687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Zadarska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60.510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59.799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-711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-1,18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8782998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Osječko-baranjska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110.009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99.215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-10.794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-9,81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661990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Šibensko-kninska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41.237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38.421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-2.816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-6,83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4556265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Vukovarsko-srijemska županija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61.094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53.869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-7.225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-11,83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423432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Splitsko-dalmatinska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154.528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152.143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-2.385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-1,54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7182971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Istarska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78.732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75.805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-2.927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-3,72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293541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Dubrovačko-neretvanska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41.636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40.770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-866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-2,08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67144301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Međimurska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35.151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34.172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-979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-2,79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04351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Grad Zagreb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303.441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300.650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-2.791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-0,92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1022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005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7980847-A178-450F-B750-89952436A4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altLang="sr-Latn-RS" dirty="0"/>
              <a:t>PRVI REZULTATI </a:t>
            </a:r>
            <a:r>
              <a:rPr lang="hr-HR" altLang="sr-Latn-RS" dirty="0" smtClean="0"/>
              <a:t>POPISA </a:t>
            </a:r>
            <a:r>
              <a:rPr lang="hr-HR" altLang="sr-Latn-RS" dirty="0"/>
              <a:t>2021.</a:t>
            </a:r>
            <a:endParaRPr lang="en-US" altLang="sr-Latn-R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01B98F-32B7-410D-B1E7-D4B93DD777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hr-HR" altLang="sr-Latn-RS" dirty="0" smtClean="0"/>
              <a:t>Stranica </a:t>
            </a:r>
            <a:fld id="{C697C4AC-0609-4A16-963C-4BEBE7C50203}" type="slidenum">
              <a:rPr lang="en-US" altLang="sr-Latn-RS" smtClean="0"/>
              <a:pPr/>
              <a:t>14</a:t>
            </a:fld>
            <a:endParaRPr lang="en-US" altLang="sr-Latn-R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FDDA2F4-DF96-4605-87E9-08AE947134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531555"/>
              </p:ext>
            </p:extLst>
          </p:nvPr>
        </p:nvGraphicFramePr>
        <p:xfrm>
          <a:off x="683568" y="188640"/>
          <a:ext cx="8064894" cy="5970345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2880319">
                  <a:extLst>
                    <a:ext uri="{9D8B030D-6E8A-4147-A177-3AD203B41FA5}">
                      <a16:colId xmlns:a16="http://schemas.microsoft.com/office/drawing/2014/main" val="3128422492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0129457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1489770129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419912269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347223975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209781200"/>
                    </a:ext>
                  </a:extLst>
                </a:gridCol>
              </a:tblGrid>
              <a:tr h="28802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hr-HR" sz="1200" u="none" strike="noStrike" dirty="0">
                          <a:effectLst/>
                        </a:rPr>
                        <a:t> </a:t>
                      </a:r>
                      <a:endParaRPr lang="hr-H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r-HR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Stanovi</a:t>
                      </a:r>
                      <a:endParaRPr lang="hr-HR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hr-HR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3969836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u="none" strike="noStrike" dirty="0" smtClean="0">
                          <a:effectLst/>
                        </a:rPr>
                        <a:t>2011.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T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2021.</a:t>
                      </a:r>
                      <a:endParaRPr lang="hr-HR" sz="14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T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u="none" strike="noStrike" dirty="0" smtClean="0">
                          <a:effectLst/>
                        </a:rPr>
                        <a:t>Razlika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T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r-HR" sz="1400" b="1" u="none" strike="noStrike" dirty="0" smtClean="0">
                          <a:effectLst/>
                        </a:rPr>
                        <a:t>Promjena (%</a:t>
                      </a:r>
                      <a:r>
                        <a:rPr lang="hr-HR" sz="1400" b="1" u="none" strike="noStrike" dirty="0">
                          <a:effectLst/>
                        </a:rPr>
                        <a:t>)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T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R w="12700" cmpd="sng">
                      <a:noFill/>
                    </a:lnR>
                    <a:lnT w="28575" cap="flat" cmpd="sng" algn="ctr">
                      <a:solidFill>
                        <a:srgbClr val="CAD9E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5492186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REPUBLIKA HRVATSKA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hr-H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2.246.910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hr-H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2.350.444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hr-H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103.534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hr-H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4,61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68644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Zagrebačka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139.233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146.053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6.820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4,90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08461264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Krapinsko-zagorska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62.503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62.275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-228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-0,36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975298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Sisačko-moslavačka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93.712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87.266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-6.446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-6,88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4592999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Karlovačka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68.218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69.752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1.534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2,25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905419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Varaždinska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76.064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81.362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5.298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6,97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9310702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Koprivničko-križevačka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52.664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56.407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3.743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7,11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99272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Bjelovarsko-bilogorska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56.316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56.439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9737122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Primorsko-goranska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193.830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201.751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7.921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627383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Ličko-senjska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46.162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48.232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2.070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4,48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2203598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Virovitičko-podravska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38.078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37.748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-330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-0,87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012348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Požeško-slavonska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34.973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35.513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1,54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4573094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Brodsko-posavska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63.961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65.698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1.737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5037687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Zadarska županija</a:t>
                      </a:r>
                      <a:endParaRPr lang="hr-HR" sz="14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134.247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148.256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14.009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10,44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8782998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Osječko-baranjska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138.252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138.936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684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661990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Šibensko-kninska županija</a:t>
                      </a:r>
                      <a:endParaRPr lang="hr-HR" sz="14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92.022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102.835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10.813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11,75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4556265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Vukovarsko-srijemska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76.463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76.453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-0,01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423432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Splitsko-dalmatinska županija</a:t>
                      </a:r>
                      <a:endParaRPr lang="hr-HR" sz="14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254.629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275.642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21.013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8,25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7182971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Istarska županija</a:t>
                      </a:r>
                      <a:endParaRPr lang="hr-HR" sz="14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132.990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148.389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15.399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11,58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293541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Dubrovačko-neretvanska županija</a:t>
                      </a:r>
                      <a:endParaRPr lang="hr-HR" sz="14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64.679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72.792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8.113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12,54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67144301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Međimurska županija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43.581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45.212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1.631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3,74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704351"/>
                  </a:ext>
                </a:extLst>
              </a:tr>
              <a:tr h="245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1" u="none" strike="noStrike" dirty="0">
                          <a:effectLst/>
                        </a:rPr>
                        <a:t>Grad Zagreb</a:t>
                      </a:r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384.333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b="1" u="none" strike="noStrike" kern="1200" dirty="0">
                          <a:solidFill>
                            <a:srgbClr val="0760B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393.433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9.100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r>
                        <a:rPr lang="hr-HR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2,37</a:t>
                      </a:r>
                    </a:p>
                  </a:txBody>
                  <a:tcPr marL="8355" marR="8355" marT="835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4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355" marR="8355" marT="835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1022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638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1022350"/>
          </a:xfrm>
        </p:spPr>
        <p:txBody>
          <a:bodyPr/>
          <a:lstStyle/>
          <a:p>
            <a:pPr algn="ctr"/>
            <a:r>
              <a:rPr lang="hr-HR" sz="3600" b="1" dirty="0">
                <a:solidFill>
                  <a:schemeClr val="tx1"/>
                </a:solidFill>
              </a:rPr>
              <a:t>Prvi rezultati </a:t>
            </a:r>
            <a:r>
              <a:rPr lang="hr-HR" sz="3600" b="1" dirty="0" smtClean="0">
                <a:solidFill>
                  <a:schemeClr val="tx1"/>
                </a:solidFill>
              </a:rPr>
              <a:t>Popisa </a:t>
            </a:r>
            <a:r>
              <a:rPr lang="hr-HR" sz="3600" b="1" dirty="0">
                <a:solidFill>
                  <a:schemeClr val="tx1"/>
                </a:solidFill>
              </a:rPr>
              <a:t>2021.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99022"/>
            <a:ext cx="8424936" cy="424812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50000"/>
              <a:buNone/>
            </a:pPr>
            <a:r>
              <a:rPr lang="hr-HR" sz="3200" b="1" dirty="0" smtClean="0">
                <a:solidFill>
                  <a:schemeClr val="tx1"/>
                </a:solidFill>
              </a:rPr>
              <a:t>Od 2011. do 2021. ukupan: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600" b="1" dirty="0" smtClean="0">
                <a:solidFill>
                  <a:schemeClr val="tx1"/>
                </a:solidFill>
              </a:rPr>
              <a:t>broj stanovnika smanjio se </a:t>
            </a:r>
            <a:r>
              <a:rPr lang="hr-HR" sz="2600" b="1" dirty="0">
                <a:solidFill>
                  <a:schemeClr val="tx1"/>
                </a:solidFill>
              </a:rPr>
              <a:t>za </a:t>
            </a:r>
            <a:r>
              <a:rPr lang="hr-HR" sz="2600" b="1" dirty="0" smtClean="0">
                <a:solidFill>
                  <a:srgbClr val="FF0000"/>
                </a:solidFill>
              </a:rPr>
              <a:t>396.360</a:t>
            </a:r>
            <a:r>
              <a:rPr lang="hr-HR" sz="2600" b="1" dirty="0" smtClean="0">
                <a:solidFill>
                  <a:schemeClr val="tx1"/>
                </a:solidFill>
              </a:rPr>
              <a:t/>
            </a:r>
            <a:br>
              <a:rPr lang="hr-HR" sz="2600" b="1" dirty="0" smtClean="0">
                <a:solidFill>
                  <a:schemeClr val="tx1"/>
                </a:solidFill>
              </a:rPr>
            </a:br>
            <a:r>
              <a:rPr lang="hr-HR" sz="2600" b="1" dirty="0" smtClean="0">
                <a:solidFill>
                  <a:schemeClr val="tx1"/>
                </a:solidFill>
              </a:rPr>
              <a:t>odnosno za </a:t>
            </a:r>
            <a:r>
              <a:rPr lang="hr-HR" sz="2600" b="1" dirty="0" smtClean="0">
                <a:solidFill>
                  <a:srgbClr val="FF0000"/>
                </a:solidFill>
              </a:rPr>
              <a:t>-9,25% </a:t>
            </a:r>
            <a:endParaRPr lang="hr-HR" sz="2600" b="1" dirty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600" b="1" dirty="0" smtClean="0">
                <a:solidFill>
                  <a:schemeClr val="tx1"/>
                </a:solidFill>
              </a:rPr>
              <a:t>broj kućanstava smanjio </a:t>
            </a:r>
            <a:r>
              <a:rPr lang="hr-HR" sz="2600" b="1" dirty="0">
                <a:solidFill>
                  <a:schemeClr val="tx1"/>
                </a:solidFill>
              </a:rPr>
              <a:t>se za </a:t>
            </a:r>
            <a:r>
              <a:rPr lang="hr-HR" sz="2600" b="1" dirty="0" smtClean="0">
                <a:solidFill>
                  <a:srgbClr val="FF0000"/>
                </a:solidFill>
              </a:rPr>
              <a:t>80.615</a:t>
            </a:r>
            <a:r>
              <a:rPr lang="hr-HR" sz="2600" b="1" dirty="0" smtClean="0">
                <a:solidFill>
                  <a:schemeClr val="tx1"/>
                </a:solidFill>
              </a:rPr>
              <a:t> </a:t>
            </a:r>
            <a:br>
              <a:rPr lang="hr-HR" sz="2600" b="1" dirty="0" smtClean="0">
                <a:solidFill>
                  <a:schemeClr val="tx1"/>
                </a:solidFill>
              </a:rPr>
            </a:br>
            <a:r>
              <a:rPr lang="hr-HR" sz="2600" b="1" dirty="0" smtClean="0">
                <a:solidFill>
                  <a:schemeClr val="tx1"/>
                </a:solidFill>
              </a:rPr>
              <a:t>odnosno </a:t>
            </a:r>
            <a:r>
              <a:rPr lang="hr-HR" sz="2600" b="1" dirty="0">
                <a:solidFill>
                  <a:schemeClr val="tx1"/>
                </a:solidFill>
              </a:rPr>
              <a:t>za </a:t>
            </a:r>
            <a:r>
              <a:rPr lang="hr-HR" sz="2600" b="1" dirty="0" smtClean="0">
                <a:solidFill>
                  <a:srgbClr val="FF0000"/>
                </a:solidFill>
              </a:rPr>
              <a:t>-5,31% </a:t>
            </a:r>
            <a:endParaRPr lang="hr-HR" sz="2600" b="1" dirty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600" b="1" dirty="0" smtClean="0">
                <a:solidFill>
                  <a:schemeClr val="tx1"/>
                </a:solidFill>
              </a:rPr>
              <a:t>broj stambenih jedinica povećao </a:t>
            </a:r>
            <a:r>
              <a:rPr lang="hr-HR" sz="2600" b="1" dirty="0">
                <a:solidFill>
                  <a:schemeClr val="tx1"/>
                </a:solidFill>
              </a:rPr>
              <a:t>se za </a:t>
            </a:r>
            <a:r>
              <a:rPr lang="hr-HR" sz="2600" b="1" dirty="0" smtClean="0">
                <a:solidFill>
                  <a:srgbClr val="00B050"/>
                </a:solidFill>
              </a:rPr>
              <a:t>103.534</a:t>
            </a:r>
            <a:r>
              <a:rPr lang="hr-HR" sz="2600" dirty="0"/>
              <a:t/>
            </a:r>
            <a:br>
              <a:rPr lang="hr-HR" sz="2600" dirty="0"/>
            </a:br>
            <a:r>
              <a:rPr lang="hr-HR" sz="2600" b="1" dirty="0">
                <a:solidFill>
                  <a:schemeClr val="tx1"/>
                </a:solidFill>
              </a:rPr>
              <a:t>odnosno za </a:t>
            </a:r>
            <a:r>
              <a:rPr lang="hr-HR" sz="2600" b="1" dirty="0" smtClean="0">
                <a:solidFill>
                  <a:srgbClr val="00B050"/>
                </a:solidFill>
              </a:rPr>
              <a:t>+4,61</a:t>
            </a:r>
            <a:r>
              <a:rPr lang="hr-HR" sz="2600" b="1" dirty="0">
                <a:solidFill>
                  <a:srgbClr val="00B050"/>
                </a:solidFill>
              </a:rPr>
              <a:t>%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altLang="sr-Latn-RS" dirty="0"/>
              <a:t>PRVI REZULTATI </a:t>
            </a:r>
            <a:r>
              <a:rPr lang="hr-HR" altLang="sr-Latn-RS" dirty="0" smtClean="0"/>
              <a:t>POPISA </a:t>
            </a:r>
            <a:r>
              <a:rPr lang="hr-HR" altLang="sr-Latn-RS" dirty="0"/>
              <a:t>2021.</a:t>
            </a:r>
            <a:endParaRPr lang="en-US" altLang="sr-Latn-RS" dirty="0"/>
          </a:p>
          <a:p>
            <a:endParaRPr lang="en-US" alt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hr-HR" altLang="sr-Latn-RS" dirty="0" smtClean="0"/>
              <a:t>Stranica </a:t>
            </a:r>
            <a:fld id="{C564A315-F1F6-4F0C-9825-AAFB350CB2BB}" type="slidenum">
              <a:rPr lang="en-US" altLang="sr-Latn-RS" smtClean="0"/>
              <a:pPr/>
              <a:t>15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330887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1022350"/>
          </a:xfrm>
        </p:spPr>
        <p:txBody>
          <a:bodyPr/>
          <a:lstStyle/>
          <a:p>
            <a:pPr algn="ctr"/>
            <a:r>
              <a:rPr lang="hr-HR" sz="3600" b="1" dirty="0">
                <a:solidFill>
                  <a:schemeClr val="tx1"/>
                </a:solidFill>
              </a:rPr>
              <a:t>Prvi rezultati </a:t>
            </a:r>
            <a:r>
              <a:rPr lang="hr-HR" sz="3600" b="1" dirty="0" smtClean="0">
                <a:solidFill>
                  <a:schemeClr val="tx1"/>
                </a:solidFill>
              </a:rPr>
              <a:t>Popisa </a:t>
            </a:r>
            <a:r>
              <a:rPr lang="hr-HR" sz="3600" b="1" dirty="0">
                <a:solidFill>
                  <a:schemeClr val="tx1"/>
                </a:solidFill>
              </a:rPr>
              <a:t>2021.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99022"/>
            <a:ext cx="8748712" cy="424812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50000"/>
              <a:buNone/>
            </a:pPr>
            <a:r>
              <a:rPr lang="hr-HR" sz="3200" b="1" dirty="0" smtClean="0">
                <a:solidFill>
                  <a:schemeClr val="tx1"/>
                </a:solidFill>
              </a:rPr>
              <a:t>Od 2011. do 2021. ukupan:</a:t>
            </a: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600" b="1" dirty="0" smtClean="0">
                <a:solidFill>
                  <a:schemeClr val="tx1"/>
                </a:solidFill>
              </a:rPr>
              <a:t>broj stanovnika smanjio se više od 10% </a:t>
            </a:r>
            <a:br>
              <a:rPr lang="hr-HR" sz="2600" b="1" dirty="0" smtClean="0">
                <a:solidFill>
                  <a:schemeClr val="tx1"/>
                </a:solidFill>
              </a:rPr>
            </a:br>
            <a:r>
              <a:rPr lang="hr-HR" sz="2600" b="1" dirty="0" smtClean="0">
                <a:solidFill>
                  <a:srgbClr val="FF0000"/>
                </a:solidFill>
              </a:rPr>
              <a:t>u</a:t>
            </a:r>
            <a:r>
              <a:rPr lang="hr-HR" sz="2600" b="1" dirty="0" smtClean="0">
                <a:solidFill>
                  <a:schemeClr val="tx1"/>
                </a:solidFill>
              </a:rPr>
              <a:t> </a:t>
            </a:r>
            <a:r>
              <a:rPr lang="hr-HR" sz="2600" b="1" dirty="0" smtClean="0">
                <a:solidFill>
                  <a:srgbClr val="FF0000"/>
                </a:solidFill>
              </a:rPr>
              <a:t>12 županija</a:t>
            </a:r>
            <a:endParaRPr lang="hr-HR" sz="2600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600" b="1" dirty="0" smtClean="0">
                <a:solidFill>
                  <a:schemeClr val="tx1"/>
                </a:solidFill>
              </a:rPr>
              <a:t>broj kućanstava smanjio </a:t>
            </a:r>
            <a:r>
              <a:rPr lang="hr-HR" sz="2600" b="1" dirty="0">
                <a:solidFill>
                  <a:schemeClr val="tx1"/>
                </a:solidFill>
              </a:rPr>
              <a:t>se </a:t>
            </a:r>
            <a:r>
              <a:rPr lang="hr-HR" sz="2600" b="1" dirty="0" smtClean="0">
                <a:solidFill>
                  <a:schemeClr val="tx1"/>
                </a:solidFill>
              </a:rPr>
              <a:t>više </a:t>
            </a:r>
            <a:r>
              <a:rPr lang="hr-HR" sz="2600" b="1" dirty="0">
                <a:solidFill>
                  <a:schemeClr val="tx1"/>
                </a:solidFill>
              </a:rPr>
              <a:t>od 10% </a:t>
            </a:r>
            <a:r>
              <a:rPr lang="hr-HR" sz="2600" b="1" dirty="0" smtClean="0">
                <a:solidFill>
                  <a:schemeClr val="tx1"/>
                </a:solidFill>
              </a:rPr>
              <a:t/>
            </a:r>
            <a:br>
              <a:rPr lang="hr-HR" sz="2600" b="1" dirty="0" smtClean="0">
                <a:solidFill>
                  <a:schemeClr val="tx1"/>
                </a:solidFill>
              </a:rPr>
            </a:br>
            <a:r>
              <a:rPr lang="hr-HR" sz="2600" b="1" dirty="0" smtClean="0">
                <a:solidFill>
                  <a:srgbClr val="FF0000"/>
                </a:solidFill>
              </a:rPr>
              <a:t>u</a:t>
            </a:r>
            <a:r>
              <a:rPr lang="hr-HR" sz="2600" b="1" dirty="0" smtClean="0">
                <a:solidFill>
                  <a:schemeClr val="tx1"/>
                </a:solidFill>
              </a:rPr>
              <a:t> </a:t>
            </a:r>
            <a:r>
              <a:rPr lang="hr-HR" sz="2600" b="1" dirty="0" smtClean="0">
                <a:solidFill>
                  <a:srgbClr val="FF0000"/>
                </a:solidFill>
              </a:rPr>
              <a:t>5 </a:t>
            </a:r>
            <a:r>
              <a:rPr lang="hr-HR" sz="2600" b="1" dirty="0">
                <a:solidFill>
                  <a:srgbClr val="FF0000"/>
                </a:solidFill>
              </a:rPr>
              <a:t>županija </a:t>
            </a:r>
            <a:endParaRPr lang="hr-HR" sz="2600" b="1" dirty="0" smtClean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  <a:spcAft>
                <a:spcPts val="18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600" b="1" dirty="0" smtClean="0">
                <a:solidFill>
                  <a:schemeClr val="tx1"/>
                </a:solidFill>
              </a:rPr>
              <a:t>broj stambenih jedinica povećao se više od 10</a:t>
            </a:r>
            <a:r>
              <a:rPr lang="hr-HR" sz="2600" b="1" dirty="0">
                <a:solidFill>
                  <a:schemeClr val="tx1"/>
                </a:solidFill>
              </a:rPr>
              <a:t>% </a:t>
            </a:r>
            <a:r>
              <a:rPr lang="hr-HR" sz="2600" b="1" dirty="0" smtClean="0">
                <a:solidFill>
                  <a:schemeClr val="tx1"/>
                </a:solidFill>
              </a:rPr>
              <a:t/>
            </a:r>
            <a:br>
              <a:rPr lang="hr-HR" sz="2600" b="1" dirty="0" smtClean="0">
                <a:solidFill>
                  <a:schemeClr val="tx1"/>
                </a:solidFill>
              </a:rPr>
            </a:br>
            <a:r>
              <a:rPr lang="hr-HR" sz="2600" b="1" dirty="0" smtClean="0">
                <a:solidFill>
                  <a:srgbClr val="00B050"/>
                </a:solidFill>
              </a:rPr>
              <a:t>u</a:t>
            </a:r>
            <a:r>
              <a:rPr lang="hr-HR" sz="2600" b="1" dirty="0" smtClean="0">
                <a:solidFill>
                  <a:schemeClr val="tx1"/>
                </a:solidFill>
              </a:rPr>
              <a:t> </a:t>
            </a:r>
            <a:r>
              <a:rPr lang="hr-HR" sz="2600" b="1" dirty="0" smtClean="0">
                <a:solidFill>
                  <a:srgbClr val="00B050"/>
                </a:solidFill>
              </a:rPr>
              <a:t>4 županije </a:t>
            </a:r>
            <a:endParaRPr lang="hr-HR" sz="26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hr-HR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altLang="sr-Latn-RS" dirty="0"/>
              <a:t>PRVI REZULTATI </a:t>
            </a:r>
            <a:r>
              <a:rPr lang="hr-HR" altLang="sr-Latn-RS" dirty="0" smtClean="0"/>
              <a:t>POPISA </a:t>
            </a:r>
            <a:r>
              <a:rPr lang="hr-HR" altLang="sr-Latn-RS" dirty="0"/>
              <a:t>2021.</a:t>
            </a:r>
            <a:endParaRPr lang="en-US" altLang="sr-Latn-RS" dirty="0"/>
          </a:p>
          <a:p>
            <a:endParaRPr lang="en-US" alt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hr-HR" altLang="sr-Latn-RS" dirty="0" smtClean="0"/>
              <a:t>Stranica </a:t>
            </a:r>
            <a:fld id="{C564A315-F1F6-4F0C-9825-AAFB350CB2BB}" type="slidenum">
              <a:rPr lang="en-US" altLang="sr-Latn-RS" smtClean="0"/>
              <a:pPr/>
              <a:t>16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659519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6410"/>
            <a:ext cx="9144000" cy="734318"/>
          </a:xfrm>
        </p:spPr>
        <p:txBody>
          <a:bodyPr/>
          <a:lstStyle/>
          <a:p>
            <a:pPr algn="ctr"/>
            <a:r>
              <a:rPr lang="hr-HR" sz="3600" b="1" dirty="0">
                <a:solidFill>
                  <a:schemeClr val="tx1"/>
                </a:solidFill>
              </a:rPr>
              <a:t>Prvi rezultati </a:t>
            </a:r>
            <a:r>
              <a:rPr lang="hr-HR" sz="3600" b="1" dirty="0" smtClean="0">
                <a:solidFill>
                  <a:schemeClr val="tx1"/>
                </a:solidFill>
              </a:rPr>
              <a:t>Popisa </a:t>
            </a:r>
            <a:r>
              <a:rPr lang="hr-HR" sz="3600" b="1" dirty="0">
                <a:solidFill>
                  <a:schemeClr val="tx1"/>
                </a:solidFill>
              </a:rPr>
              <a:t>2021.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18457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400" b="1" dirty="0" smtClean="0">
                <a:solidFill>
                  <a:schemeClr val="tx1"/>
                </a:solidFill>
              </a:rPr>
              <a:t>Od </a:t>
            </a:r>
            <a:r>
              <a:rPr lang="hr-HR" sz="2400" b="1" dirty="0">
                <a:solidFill>
                  <a:schemeClr val="tx1"/>
                </a:solidFill>
              </a:rPr>
              <a:t>2011. do 2021</a:t>
            </a:r>
            <a:r>
              <a:rPr lang="hr-HR" sz="2400" b="1" dirty="0" smtClean="0">
                <a:solidFill>
                  <a:schemeClr val="tx1"/>
                </a:solidFill>
              </a:rPr>
              <a:t>.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hr-HR" sz="1800" b="1" dirty="0" smtClean="0">
                <a:solidFill>
                  <a:schemeClr val="tx1"/>
                </a:solidFill>
              </a:rPr>
              <a:t>Broj </a:t>
            </a:r>
            <a:r>
              <a:rPr lang="hr-HR" sz="1800" b="1" dirty="0">
                <a:solidFill>
                  <a:schemeClr val="tx1"/>
                </a:solidFill>
              </a:rPr>
              <a:t>stanovnika smanjio se za: </a:t>
            </a:r>
            <a:r>
              <a:rPr lang="hr-HR" b="1" dirty="0">
                <a:solidFill>
                  <a:srgbClr val="FF0000"/>
                </a:solidFill>
              </a:rPr>
              <a:t>396.360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400" b="1" dirty="0" smtClean="0">
                <a:solidFill>
                  <a:schemeClr val="tx1"/>
                </a:solidFill>
              </a:rPr>
              <a:t>Od 2011. do 2020. </a:t>
            </a:r>
            <a:endParaRPr lang="hr-HR" sz="2400" b="1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hr-HR" sz="1800" b="1" dirty="0" smtClean="0">
                <a:solidFill>
                  <a:schemeClr val="tx1"/>
                </a:solidFill>
              </a:rPr>
              <a:t>Prirodni prirast: </a:t>
            </a:r>
            <a:r>
              <a:rPr lang="hr-HR" sz="1800" b="1" dirty="0" smtClean="0">
                <a:solidFill>
                  <a:srgbClr val="FF0000"/>
                </a:solidFill>
              </a:rPr>
              <a:t>-141.707</a:t>
            </a:r>
            <a:br>
              <a:rPr lang="hr-HR" sz="1800" b="1" dirty="0" smtClean="0">
                <a:solidFill>
                  <a:srgbClr val="FF0000"/>
                </a:solidFill>
              </a:rPr>
            </a:br>
            <a:r>
              <a:rPr lang="hr-HR" sz="1800" dirty="0">
                <a:solidFill>
                  <a:schemeClr val="tx1"/>
                </a:solidFill>
              </a:rPr>
              <a:t>(razlika </a:t>
            </a:r>
            <a:r>
              <a:rPr lang="hr-HR" sz="1800" dirty="0" smtClean="0">
                <a:solidFill>
                  <a:schemeClr val="tx1"/>
                </a:solidFill>
              </a:rPr>
              <a:t>broja živorođenih </a:t>
            </a:r>
            <a:r>
              <a:rPr lang="hr-HR" sz="1800" dirty="0">
                <a:solidFill>
                  <a:schemeClr val="tx1"/>
                </a:solidFill>
              </a:rPr>
              <a:t>i</a:t>
            </a:r>
            <a:r>
              <a:rPr lang="hr-HR" sz="1800" dirty="0" smtClean="0">
                <a:solidFill>
                  <a:schemeClr val="tx1"/>
                </a:solidFill>
              </a:rPr>
              <a:t> umrlih)</a:t>
            </a:r>
            <a:endParaRPr lang="hr-HR" sz="18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hr-HR" sz="1800" b="1" dirty="0" smtClean="0">
                <a:solidFill>
                  <a:schemeClr val="tx1"/>
                </a:solidFill>
              </a:rPr>
              <a:t>Migracijski saldo:  </a:t>
            </a:r>
            <a:r>
              <a:rPr lang="hr-HR" sz="1800" b="1" dirty="0" smtClean="0">
                <a:solidFill>
                  <a:srgbClr val="FF0000"/>
                </a:solidFill>
              </a:rPr>
              <a:t>-111.922</a:t>
            </a:r>
            <a:r>
              <a:rPr lang="hr-HR" sz="1800" b="1" dirty="0" smtClean="0">
                <a:solidFill>
                  <a:schemeClr val="tx1"/>
                </a:solidFill>
              </a:rPr>
              <a:t/>
            </a:r>
            <a:br>
              <a:rPr lang="hr-HR" sz="1800" b="1" dirty="0" smtClean="0">
                <a:solidFill>
                  <a:schemeClr val="tx1"/>
                </a:solidFill>
              </a:rPr>
            </a:br>
            <a:r>
              <a:rPr lang="hr-HR" sz="1800" dirty="0" smtClean="0">
                <a:solidFill>
                  <a:schemeClr val="tx1"/>
                </a:solidFill>
              </a:rPr>
              <a:t>(</a:t>
            </a:r>
            <a:r>
              <a:rPr lang="hr-HR" sz="1800" dirty="0">
                <a:solidFill>
                  <a:schemeClr val="tx1"/>
                </a:solidFill>
              </a:rPr>
              <a:t>razlika broja </a:t>
            </a:r>
            <a:r>
              <a:rPr lang="hr-HR" sz="1800" dirty="0" smtClean="0">
                <a:solidFill>
                  <a:schemeClr val="tx1"/>
                </a:solidFill>
              </a:rPr>
              <a:t>doseljenih i iseljenih) 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400" b="1" dirty="0">
                <a:solidFill>
                  <a:schemeClr val="tx1"/>
                </a:solidFill>
              </a:rPr>
              <a:t>I</a:t>
            </a:r>
            <a:r>
              <a:rPr lang="hr-HR" sz="2400" b="1" dirty="0" smtClean="0">
                <a:solidFill>
                  <a:schemeClr val="tx1"/>
                </a:solidFill>
              </a:rPr>
              <a:t>.-XI</a:t>
            </a:r>
            <a:r>
              <a:rPr lang="hr-HR" sz="2400" b="1" dirty="0">
                <a:solidFill>
                  <a:schemeClr val="tx1"/>
                </a:solidFill>
              </a:rPr>
              <a:t>. </a:t>
            </a:r>
            <a:r>
              <a:rPr lang="hr-HR" sz="2400" b="1" dirty="0" smtClean="0">
                <a:solidFill>
                  <a:schemeClr val="tx1"/>
                </a:solidFill>
              </a:rPr>
              <a:t>2021</a:t>
            </a:r>
            <a:r>
              <a:rPr lang="hr-HR" sz="2400" b="1" dirty="0">
                <a:solidFill>
                  <a:schemeClr val="tx1"/>
                </a:solidFill>
              </a:rPr>
              <a:t>.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hr-HR" sz="1800" b="1" dirty="0">
                <a:solidFill>
                  <a:schemeClr val="tx1"/>
                </a:solidFill>
              </a:rPr>
              <a:t>Prirodni prirast: </a:t>
            </a:r>
            <a:r>
              <a:rPr lang="hr-HR" sz="1800" b="1" dirty="0" smtClean="0">
                <a:solidFill>
                  <a:srgbClr val="FF0000"/>
                </a:solidFill>
              </a:rPr>
              <a:t>-22.934 </a:t>
            </a:r>
            <a:r>
              <a:rPr lang="hr-HR" sz="1800" dirty="0" smtClean="0">
                <a:solidFill>
                  <a:schemeClr val="tx1"/>
                </a:solidFill>
              </a:rPr>
              <a:t>(siječanj – studeni 2021.)</a:t>
            </a:r>
            <a:r>
              <a:rPr lang="hr-HR" sz="1800" dirty="0">
                <a:solidFill>
                  <a:schemeClr val="tx1"/>
                </a:solidFill>
              </a:rPr>
              <a:t/>
            </a:r>
            <a:br>
              <a:rPr lang="hr-HR" sz="1800" dirty="0">
                <a:solidFill>
                  <a:schemeClr val="tx1"/>
                </a:solidFill>
              </a:rPr>
            </a:br>
            <a:r>
              <a:rPr lang="hr-HR" sz="1800" dirty="0">
                <a:solidFill>
                  <a:schemeClr val="tx1"/>
                </a:solidFill>
              </a:rPr>
              <a:t>(razlika broja živorođenih </a:t>
            </a:r>
            <a:r>
              <a:rPr lang="hr-HR" sz="1800" dirty="0" smtClean="0">
                <a:solidFill>
                  <a:schemeClr val="tx1"/>
                </a:solidFill>
              </a:rPr>
              <a:t>i </a:t>
            </a:r>
            <a:r>
              <a:rPr lang="hr-HR" sz="1800" dirty="0">
                <a:solidFill>
                  <a:schemeClr val="tx1"/>
                </a:solidFill>
              </a:rPr>
              <a:t>umrlih</a:t>
            </a:r>
            <a:r>
              <a:rPr lang="hr-HR" sz="1800" dirty="0" smtClean="0">
                <a:solidFill>
                  <a:schemeClr val="tx1"/>
                </a:solidFill>
              </a:rPr>
              <a:t>)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hr-HR" sz="1800" b="1" dirty="0" smtClean="0">
                <a:solidFill>
                  <a:schemeClr val="tx1"/>
                </a:solidFill>
              </a:rPr>
              <a:t>Migracijski </a:t>
            </a:r>
            <a:r>
              <a:rPr lang="hr-HR" sz="1800" b="1" dirty="0">
                <a:solidFill>
                  <a:schemeClr val="tx1"/>
                </a:solidFill>
              </a:rPr>
              <a:t>saldo:  </a:t>
            </a:r>
            <a:r>
              <a:rPr lang="hr-HR" sz="1800" b="1" dirty="0" smtClean="0">
                <a:solidFill>
                  <a:srgbClr val="FF0000"/>
                </a:solidFill>
              </a:rPr>
              <a:t>privremeni podaci bit će poznati sredinom 2022.</a:t>
            </a:r>
            <a:r>
              <a:rPr lang="hr-HR" sz="1800" b="1" dirty="0">
                <a:solidFill>
                  <a:schemeClr val="tx1"/>
                </a:solidFill>
              </a:rPr>
              <a:t/>
            </a:r>
            <a:br>
              <a:rPr lang="hr-HR" sz="1800" b="1" dirty="0">
                <a:solidFill>
                  <a:schemeClr val="tx1"/>
                </a:solidFill>
              </a:rPr>
            </a:br>
            <a:r>
              <a:rPr lang="hr-HR" sz="1800" dirty="0">
                <a:solidFill>
                  <a:schemeClr val="tx1"/>
                </a:solidFill>
              </a:rPr>
              <a:t>(razlika broja doseljenih </a:t>
            </a:r>
            <a:r>
              <a:rPr lang="hr-HR" sz="1800" dirty="0" smtClean="0">
                <a:solidFill>
                  <a:schemeClr val="tx1"/>
                </a:solidFill>
              </a:rPr>
              <a:t>i </a:t>
            </a:r>
            <a:r>
              <a:rPr lang="hr-HR" sz="1800" dirty="0">
                <a:solidFill>
                  <a:schemeClr val="tx1"/>
                </a:solidFill>
              </a:rPr>
              <a:t>iseljenih) </a:t>
            </a:r>
            <a:endParaRPr lang="hr-HR" sz="1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400" b="1" dirty="0" smtClean="0">
                <a:solidFill>
                  <a:schemeClr val="tx1"/>
                </a:solidFill>
              </a:rPr>
              <a:t>Razlika: </a:t>
            </a:r>
            <a:r>
              <a:rPr lang="hr-HR" b="1" dirty="0" smtClean="0">
                <a:solidFill>
                  <a:srgbClr val="FF0000"/>
                </a:solidFill>
              </a:rPr>
              <a:t>119.797 </a:t>
            </a:r>
            <a:br>
              <a:rPr lang="hr-HR" b="1" dirty="0" smtClean="0">
                <a:solidFill>
                  <a:srgbClr val="FF0000"/>
                </a:solidFill>
              </a:rPr>
            </a:br>
            <a:r>
              <a:rPr lang="hr-HR" sz="1800" dirty="0" smtClean="0">
                <a:solidFill>
                  <a:schemeClr val="tx1"/>
                </a:solidFill>
              </a:rPr>
              <a:t>(prema prvim rezultatima </a:t>
            </a:r>
            <a:r>
              <a:rPr lang="hr-HR" sz="1800" dirty="0" smtClean="0">
                <a:solidFill>
                  <a:schemeClr val="tx1"/>
                </a:solidFill>
              </a:rPr>
              <a:t>Popisa</a:t>
            </a:r>
            <a:r>
              <a:rPr lang="hr-HR" sz="1800" dirty="0" smtClean="0">
                <a:solidFill>
                  <a:schemeClr val="tx1"/>
                </a:solidFill>
              </a:rPr>
              <a:t>)</a:t>
            </a:r>
            <a:endParaRPr lang="hr-HR" sz="1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endParaRPr lang="hr-HR" sz="18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endParaRPr lang="hr-HR" sz="18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altLang="sr-Latn-RS" dirty="0"/>
              <a:t>PRVI REZULTATI </a:t>
            </a:r>
            <a:r>
              <a:rPr lang="hr-HR" altLang="sr-Latn-RS" dirty="0" smtClean="0"/>
              <a:t>POPISA </a:t>
            </a:r>
            <a:r>
              <a:rPr lang="hr-HR" altLang="sr-Latn-RS" dirty="0"/>
              <a:t>2021.</a:t>
            </a:r>
            <a:endParaRPr lang="en-US" altLang="sr-Latn-RS" dirty="0"/>
          </a:p>
          <a:p>
            <a:endParaRPr lang="en-US" alt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hr-HR" altLang="sr-Latn-RS" dirty="0" smtClean="0"/>
              <a:t>Stranica </a:t>
            </a:r>
            <a:fld id="{C564A315-F1F6-4F0C-9825-AAFB350CB2BB}" type="slidenum">
              <a:rPr lang="en-US" altLang="sr-Latn-RS" smtClean="0"/>
              <a:pPr/>
              <a:t>17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146906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5DDF6-0FA1-40D9-8A99-B2B023812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7"/>
            <a:ext cx="9144000" cy="864095"/>
          </a:xfrm>
        </p:spPr>
        <p:txBody>
          <a:bodyPr anchor="ctr"/>
          <a:lstStyle/>
          <a:p>
            <a:pPr algn="ctr"/>
            <a:r>
              <a:rPr lang="hr-HR" sz="3600" b="1" dirty="0">
                <a:solidFill>
                  <a:schemeClr val="tx1"/>
                </a:solidFill>
              </a:rPr>
              <a:t>Konačni podaci </a:t>
            </a:r>
            <a:r>
              <a:rPr lang="hr-HR" sz="3600" b="1" dirty="0" smtClean="0">
                <a:solidFill>
                  <a:schemeClr val="tx1"/>
                </a:solidFill>
              </a:rPr>
              <a:t>Popisa </a:t>
            </a:r>
            <a:r>
              <a:rPr lang="hr-HR" sz="3600" b="1" dirty="0">
                <a:solidFill>
                  <a:schemeClr val="tx1"/>
                </a:solidFill>
              </a:rPr>
              <a:t>2021.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132AA-548E-4499-9CB3-F7724CBDF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772816"/>
            <a:ext cx="7700392" cy="3668075"/>
          </a:xfrm>
        </p:spPr>
        <p:txBody>
          <a:bodyPr/>
          <a:lstStyle/>
          <a:p>
            <a:pPr marL="0" indent="0" algn="ctr">
              <a:buNone/>
            </a:pPr>
            <a:r>
              <a:rPr lang="hr-HR" sz="3600" dirty="0" smtClean="0">
                <a:solidFill>
                  <a:schemeClr val="tx1"/>
                </a:solidFill>
              </a:rPr>
              <a:t>Bit će objavljeni u skladu s </a:t>
            </a:r>
            <a:r>
              <a:rPr lang="hr-HR" sz="3600" dirty="0">
                <a:solidFill>
                  <a:schemeClr val="tx1"/>
                </a:solidFill>
              </a:rPr>
              <a:t>programima publiciranja i kalendarima objavljivanja </a:t>
            </a:r>
            <a:r>
              <a:rPr lang="hr-HR" sz="3600" dirty="0" smtClean="0">
                <a:solidFill>
                  <a:schemeClr val="tx1"/>
                </a:solidFill>
              </a:rPr>
              <a:t/>
            </a:r>
            <a:br>
              <a:rPr lang="hr-HR" sz="3600" dirty="0" smtClean="0">
                <a:solidFill>
                  <a:schemeClr val="tx1"/>
                </a:solidFill>
              </a:rPr>
            </a:br>
            <a:r>
              <a:rPr lang="hr-HR" sz="3600" dirty="0" smtClean="0">
                <a:solidFill>
                  <a:schemeClr val="tx1"/>
                </a:solidFill>
              </a:rPr>
              <a:t>statističkih </a:t>
            </a:r>
            <a:r>
              <a:rPr lang="hr-HR" sz="3600" dirty="0">
                <a:solidFill>
                  <a:schemeClr val="tx1"/>
                </a:solidFill>
              </a:rPr>
              <a:t>podataka </a:t>
            </a:r>
            <a:r>
              <a:rPr lang="hr-HR" sz="3600" dirty="0" smtClean="0">
                <a:solidFill>
                  <a:schemeClr val="tx1"/>
                </a:solidFill>
              </a:rPr>
              <a:t/>
            </a:r>
            <a:br>
              <a:rPr lang="hr-HR" sz="3600" dirty="0" smtClean="0">
                <a:solidFill>
                  <a:schemeClr val="tx1"/>
                </a:solidFill>
              </a:rPr>
            </a:br>
            <a:r>
              <a:rPr lang="hr-HR" sz="3600" b="1" dirty="0" smtClean="0">
                <a:solidFill>
                  <a:schemeClr val="tx1"/>
                </a:solidFill>
              </a:rPr>
              <a:t>Državnog </a:t>
            </a:r>
            <a:r>
              <a:rPr lang="hr-HR" sz="3600" b="1" dirty="0">
                <a:solidFill>
                  <a:schemeClr val="tx1"/>
                </a:solidFill>
              </a:rPr>
              <a:t>zavoda za </a:t>
            </a:r>
            <a:r>
              <a:rPr lang="hr-HR" sz="3600" b="1" dirty="0" smtClean="0">
                <a:solidFill>
                  <a:schemeClr val="tx1"/>
                </a:solidFill>
              </a:rPr>
              <a:t>statistiku.</a:t>
            </a:r>
            <a:endParaRPr lang="hr-HR" sz="3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14457D-ABDB-4B44-8B46-DE0F2FD7C4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altLang="sr-Latn-RS" dirty="0"/>
              <a:t>PRVI REZULTATI </a:t>
            </a:r>
            <a:r>
              <a:rPr lang="hr-HR" altLang="sr-Latn-RS" dirty="0" smtClean="0"/>
              <a:t>POPISA </a:t>
            </a:r>
            <a:r>
              <a:rPr lang="hr-HR" altLang="sr-Latn-RS" dirty="0"/>
              <a:t>2021.</a:t>
            </a:r>
            <a:endParaRPr lang="en-US" altLang="sr-Latn-RS" dirty="0"/>
          </a:p>
          <a:p>
            <a:endParaRPr lang="en-US" altLang="sr-Latn-R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AB9FE-A246-4DEA-8857-E440DD5DC1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hr-HR" altLang="sr-Latn-RS" dirty="0" smtClean="0"/>
              <a:t>Stranica </a:t>
            </a:r>
            <a:fld id="{C564A315-F1F6-4F0C-9825-AAFB350CB2BB}" type="slidenum">
              <a:rPr lang="en-US" altLang="sr-Latn-RS" smtClean="0"/>
              <a:pPr/>
              <a:t>18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417880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sz="4400" b="1" dirty="0">
                <a:solidFill>
                  <a:schemeClr val="tx1"/>
                </a:solidFill>
              </a:rPr>
              <a:t>Hvala na pozornosti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22920"/>
          </a:xfrm>
        </p:spPr>
        <p:txBody>
          <a:bodyPr/>
          <a:lstStyle/>
          <a:p>
            <a:r>
              <a:rPr lang="hr-HR" b="1" dirty="0">
                <a:solidFill>
                  <a:schemeClr val="tx2">
                    <a:lumMod val="75000"/>
                  </a:schemeClr>
                </a:solidFill>
              </a:rPr>
              <a:t>E-mail: press@dzs.hr</a:t>
            </a:r>
            <a:endParaRPr lang="sv-SE" altLang="sr-Latn-RS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6550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3988" cy="1152227"/>
          </a:xfrm>
        </p:spPr>
        <p:txBody>
          <a:bodyPr/>
          <a:lstStyle/>
          <a:p>
            <a:pPr algn="ctr"/>
            <a:r>
              <a:rPr lang="pl-PL" sz="3600" b="1" dirty="0" smtClean="0">
                <a:solidFill>
                  <a:schemeClr val="tx1"/>
                </a:solidFill>
              </a:rPr>
              <a:t>Što je cilj Popisa 2021. </a:t>
            </a:r>
            <a:br>
              <a:rPr lang="pl-PL" sz="3600" b="1" dirty="0" smtClean="0">
                <a:solidFill>
                  <a:schemeClr val="tx1"/>
                </a:solidFill>
              </a:rPr>
            </a:br>
            <a:r>
              <a:rPr lang="pl-PL" sz="3600" b="1" dirty="0" smtClean="0">
                <a:solidFill>
                  <a:schemeClr val="tx1"/>
                </a:solidFill>
              </a:rPr>
              <a:t>i koja mu je svrha?</a:t>
            </a:r>
            <a:endParaRPr lang="hr-HR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204864"/>
            <a:ext cx="8147248" cy="3888432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400" b="1" dirty="0">
                <a:solidFill>
                  <a:schemeClr val="tx1"/>
                </a:solidFill>
              </a:rPr>
              <a:t>Popis je najopsežniji izvor podataka </a:t>
            </a:r>
            <a:r>
              <a:rPr lang="hr-HR" sz="2400" dirty="0">
                <a:solidFill>
                  <a:schemeClr val="tx1"/>
                </a:solidFill>
              </a:rPr>
              <a:t>o </a:t>
            </a:r>
            <a:r>
              <a:rPr lang="hr-HR" sz="2400" dirty="0" smtClean="0">
                <a:solidFill>
                  <a:schemeClr val="tx1"/>
                </a:solidFill>
              </a:rPr>
              <a:t>stanovništvu</a:t>
            </a:r>
            <a:r>
              <a:rPr lang="hr-HR" sz="2400" dirty="0">
                <a:solidFill>
                  <a:schemeClr val="tx1"/>
                </a:solidFill>
              </a:rPr>
              <a:t>, kućanstvima, obiteljima i stanovima. </a:t>
            </a:r>
            <a:endParaRPr lang="hr-HR" sz="2400" dirty="0" smtClean="0">
              <a:solidFill>
                <a:schemeClr val="tx1"/>
              </a:solidFill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400" b="1" dirty="0" smtClean="0">
                <a:solidFill>
                  <a:schemeClr val="tx1"/>
                </a:solidFill>
              </a:rPr>
              <a:t>Svrha</a:t>
            </a:r>
            <a:r>
              <a:rPr lang="vi-VN" sz="2400" b="1" dirty="0" smtClean="0">
                <a:solidFill>
                  <a:schemeClr val="tx1"/>
                </a:solidFill>
              </a:rPr>
              <a:t> je</a:t>
            </a:r>
            <a:r>
              <a:rPr lang="hr-HR" sz="2400" b="1" dirty="0" smtClean="0">
                <a:solidFill>
                  <a:schemeClr val="tx1"/>
                </a:solidFill>
              </a:rPr>
              <a:t> p</a:t>
            </a:r>
            <a:r>
              <a:rPr lang="vi-VN" sz="2400" b="1" dirty="0" smtClean="0">
                <a:solidFill>
                  <a:schemeClr val="tx1"/>
                </a:solidFill>
              </a:rPr>
              <a:t>opisa utvrditi</a:t>
            </a:r>
            <a:r>
              <a:rPr lang="hr-HR" sz="2400" b="1" dirty="0" smtClean="0">
                <a:solidFill>
                  <a:schemeClr val="tx1"/>
                </a:solidFill>
              </a:rPr>
              <a:t>: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vi-VN" sz="2400" dirty="0" smtClean="0">
                <a:solidFill>
                  <a:schemeClr val="tx1"/>
                </a:solidFill>
              </a:rPr>
              <a:t>broj i prostorn</a:t>
            </a:r>
            <a:r>
              <a:rPr lang="hr-HR" sz="2400" dirty="0" smtClean="0">
                <a:solidFill>
                  <a:schemeClr val="tx1"/>
                </a:solidFill>
              </a:rPr>
              <a:t>i</a:t>
            </a:r>
            <a:r>
              <a:rPr lang="vi-VN" sz="2400" dirty="0" smtClean="0">
                <a:solidFill>
                  <a:schemeClr val="tx1"/>
                </a:solidFill>
              </a:rPr>
              <a:t> raspored stanovništva</a:t>
            </a:r>
            <a:endParaRPr lang="hr-HR" sz="2400" dirty="0" smtClean="0">
              <a:solidFill>
                <a:schemeClr val="tx1"/>
              </a:solidFill>
            </a:endParaRPr>
          </a:p>
          <a:p>
            <a:pPr lvl="1" algn="just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vi-VN" sz="2400" dirty="0" smtClean="0">
                <a:solidFill>
                  <a:schemeClr val="tx1"/>
                </a:solidFill>
              </a:rPr>
              <a:t>osnovn</a:t>
            </a:r>
            <a:r>
              <a:rPr lang="hr-HR" sz="2400" dirty="0" smtClean="0">
                <a:solidFill>
                  <a:schemeClr val="tx1"/>
                </a:solidFill>
              </a:rPr>
              <a:t>a</a:t>
            </a:r>
            <a:r>
              <a:rPr lang="vi-VN" sz="2400" dirty="0" smtClean="0">
                <a:solidFill>
                  <a:schemeClr val="tx1"/>
                </a:solidFill>
              </a:rPr>
              <a:t> demografsk</a:t>
            </a:r>
            <a:r>
              <a:rPr lang="hr-HR" sz="2400" dirty="0" smtClean="0">
                <a:solidFill>
                  <a:schemeClr val="tx1"/>
                </a:solidFill>
              </a:rPr>
              <a:t>a</a:t>
            </a:r>
            <a:r>
              <a:rPr lang="vi-VN" sz="2400" dirty="0" smtClean="0">
                <a:solidFill>
                  <a:schemeClr val="tx1"/>
                </a:solidFill>
              </a:rPr>
              <a:t>, obrazovn</a:t>
            </a:r>
            <a:r>
              <a:rPr lang="hr-HR" sz="2400" dirty="0" smtClean="0">
                <a:solidFill>
                  <a:schemeClr val="tx1"/>
                </a:solidFill>
              </a:rPr>
              <a:t>a</a:t>
            </a:r>
            <a:r>
              <a:rPr lang="vi-VN" sz="2400" dirty="0" smtClean="0">
                <a:solidFill>
                  <a:schemeClr val="tx1"/>
                </a:solidFill>
              </a:rPr>
              <a:t>, migracijsk</a:t>
            </a:r>
            <a:r>
              <a:rPr lang="hr-HR" sz="2400" dirty="0" smtClean="0">
                <a:solidFill>
                  <a:schemeClr val="tx1"/>
                </a:solidFill>
              </a:rPr>
              <a:t>a</a:t>
            </a:r>
            <a:r>
              <a:rPr lang="vi-VN" sz="2400" dirty="0" smtClean="0">
                <a:solidFill>
                  <a:schemeClr val="tx1"/>
                </a:solidFill>
              </a:rPr>
              <a:t>, ekonomsk</a:t>
            </a:r>
            <a:r>
              <a:rPr lang="hr-HR" sz="2400" dirty="0" smtClean="0">
                <a:solidFill>
                  <a:schemeClr val="tx1"/>
                </a:solidFill>
              </a:rPr>
              <a:t>a</a:t>
            </a:r>
            <a:r>
              <a:rPr lang="vi-VN" sz="2400" dirty="0" smtClean="0">
                <a:solidFill>
                  <a:schemeClr val="tx1"/>
                </a:solidFill>
              </a:rPr>
              <a:t> i drug</a:t>
            </a:r>
            <a:r>
              <a:rPr lang="hr-HR" sz="2400" dirty="0" smtClean="0">
                <a:solidFill>
                  <a:schemeClr val="tx1"/>
                </a:solidFill>
              </a:rPr>
              <a:t>a</a:t>
            </a:r>
            <a:r>
              <a:rPr lang="vi-VN" sz="2400" dirty="0" smtClean="0">
                <a:solidFill>
                  <a:schemeClr val="tx1"/>
                </a:solidFill>
              </a:rPr>
              <a:t> obilježja </a:t>
            </a:r>
            <a:endParaRPr lang="hr-HR" sz="2400" dirty="0" smtClean="0">
              <a:solidFill>
                <a:schemeClr val="tx1"/>
              </a:solidFill>
            </a:endParaRPr>
          </a:p>
          <a:p>
            <a:pPr lvl="1" algn="just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vi-VN" sz="2400" dirty="0" smtClean="0">
                <a:solidFill>
                  <a:schemeClr val="tx1"/>
                </a:solidFill>
              </a:rPr>
              <a:t>obilježja kućanstava i stanova.</a:t>
            </a:r>
            <a:endParaRPr lang="hr-HR" sz="2400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altLang="sr-Latn-RS" dirty="0"/>
              <a:t>PRVI REZULTATI </a:t>
            </a:r>
            <a:r>
              <a:rPr lang="hr-HR" altLang="sr-Latn-RS" dirty="0" smtClean="0"/>
              <a:t>POPISA </a:t>
            </a:r>
            <a:r>
              <a:rPr lang="hr-HR" altLang="sr-Latn-RS" dirty="0"/>
              <a:t>2021.</a:t>
            </a:r>
            <a:endParaRPr lang="en-US" altLang="sr-Latn-RS" dirty="0"/>
          </a:p>
          <a:p>
            <a:endParaRPr lang="en-US" alt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hr-HR" altLang="sr-Latn-RS" dirty="0" smtClean="0"/>
              <a:t>Stranica </a:t>
            </a:r>
            <a:fld id="{C564A315-F1F6-4F0C-9825-AAFB350CB2BB}" type="slidenum">
              <a:rPr lang="en-US" altLang="sr-Latn-RS" smtClean="0"/>
              <a:pPr/>
              <a:t>2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4035522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3988" cy="1152227"/>
          </a:xfrm>
        </p:spPr>
        <p:txBody>
          <a:bodyPr/>
          <a:lstStyle/>
          <a:p>
            <a:pPr algn="ctr"/>
            <a:r>
              <a:rPr lang="pl-PL" sz="3600" b="1" dirty="0" smtClean="0">
                <a:solidFill>
                  <a:schemeClr val="tx1"/>
                </a:solidFill>
              </a:rPr>
              <a:t>Zašto je </a:t>
            </a:r>
            <a:r>
              <a:rPr lang="pl-PL" sz="3600" b="1" dirty="0">
                <a:solidFill>
                  <a:schemeClr val="tx1"/>
                </a:solidFill>
              </a:rPr>
              <a:t>P</a:t>
            </a:r>
            <a:r>
              <a:rPr lang="pl-PL" sz="3600" b="1" dirty="0" smtClean="0">
                <a:solidFill>
                  <a:schemeClr val="tx1"/>
                </a:solidFill>
              </a:rPr>
              <a:t>opis važan </a:t>
            </a:r>
            <a:br>
              <a:rPr lang="pl-PL" sz="3600" b="1" dirty="0" smtClean="0">
                <a:solidFill>
                  <a:schemeClr val="tx1"/>
                </a:solidFill>
              </a:rPr>
            </a:br>
            <a:r>
              <a:rPr lang="pl-PL" sz="3600" b="1" dirty="0" smtClean="0">
                <a:solidFill>
                  <a:schemeClr val="tx1"/>
                </a:solidFill>
              </a:rPr>
              <a:t>i što će biti s podacima?</a:t>
            </a:r>
            <a:endParaRPr lang="hr-HR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204864"/>
            <a:ext cx="7920236" cy="3888432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18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400" b="1" dirty="0" smtClean="0">
                <a:solidFill>
                  <a:schemeClr val="tx1"/>
                </a:solidFill>
              </a:rPr>
              <a:t>Ti </a:t>
            </a:r>
            <a:r>
              <a:rPr lang="hr-HR" sz="2400" b="1" dirty="0">
                <a:solidFill>
                  <a:schemeClr val="tx1"/>
                </a:solidFill>
              </a:rPr>
              <a:t>su podaci nužni </a:t>
            </a:r>
            <a:r>
              <a:rPr lang="hr-HR" sz="2400" b="1" dirty="0" smtClean="0">
                <a:solidFill>
                  <a:schemeClr val="tx1"/>
                </a:solidFill>
              </a:rPr>
              <a:t>za provedbu: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hr-HR" sz="2400" dirty="0">
                <a:solidFill>
                  <a:schemeClr val="tx1"/>
                </a:solidFill>
              </a:rPr>
              <a:t>gospodarskih i socijalnih razvojnih politika 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hr-HR" sz="2400" dirty="0">
                <a:solidFill>
                  <a:schemeClr val="tx1"/>
                </a:solidFill>
              </a:rPr>
              <a:t>znanstvenih istraživanja.</a:t>
            </a:r>
          </a:p>
          <a:p>
            <a:pPr algn="just">
              <a:spcBef>
                <a:spcPts val="1200"/>
              </a:spcBef>
              <a:spcAft>
                <a:spcPts val="18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400" b="1" dirty="0" smtClean="0">
                <a:solidFill>
                  <a:schemeClr val="tx1"/>
                </a:solidFill>
              </a:rPr>
              <a:t>Svi prikupljeni podaci su tajni </a:t>
            </a:r>
            <a:endParaRPr lang="hr-HR" sz="2400" dirty="0" smtClean="0">
              <a:solidFill>
                <a:schemeClr val="tx1"/>
              </a:solidFill>
            </a:endParaRPr>
          </a:p>
          <a:p>
            <a:pPr lvl="1" algn="just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hr-HR" sz="2400" dirty="0">
                <a:solidFill>
                  <a:schemeClr val="tx1"/>
                </a:solidFill>
              </a:rPr>
              <a:t>upotrebljavat će se isključivo za statističke svrhe, sukladno Zakonu o službenoj statistici.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altLang="sr-Latn-RS" dirty="0"/>
              <a:t>PRVI REZULTATI </a:t>
            </a:r>
            <a:r>
              <a:rPr lang="hr-HR" altLang="sr-Latn-RS" dirty="0" smtClean="0"/>
              <a:t>POPISA </a:t>
            </a:r>
            <a:r>
              <a:rPr lang="hr-HR" altLang="sr-Latn-RS" dirty="0"/>
              <a:t>2021.</a:t>
            </a:r>
            <a:endParaRPr lang="en-US" altLang="sr-Latn-RS" dirty="0"/>
          </a:p>
          <a:p>
            <a:endParaRPr lang="en-US" alt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hr-HR" altLang="sr-Latn-RS" dirty="0" smtClean="0"/>
              <a:t>Stranica </a:t>
            </a:r>
            <a:fld id="{C564A315-F1F6-4F0C-9825-AAFB350CB2BB}" type="slidenum">
              <a:rPr lang="en-US" altLang="sr-Latn-RS" smtClean="0"/>
              <a:pPr/>
              <a:t>3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644182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1152723"/>
          </a:xfrm>
        </p:spPr>
        <p:txBody>
          <a:bodyPr/>
          <a:lstStyle/>
          <a:p>
            <a:pPr algn="ctr"/>
            <a:r>
              <a:rPr lang="hr-HR" sz="3600" b="1" dirty="0" smtClean="0">
                <a:solidFill>
                  <a:schemeClr val="tx1"/>
                </a:solidFill>
              </a:rPr>
              <a:t>Koje je </a:t>
            </a:r>
            <a:r>
              <a:rPr lang="hr-HR" sz="3600" b="1" dirty="0">
                <a:solidFill>
                  <a:schemeClr val="tx1"/>
                </a:solidFill>
              </a:rPr>
              <a:t>područje </a:t>
            </a:r>
            <a:r>
              <a:rPr lang="hr-HR" sz="3600" b="1" dirty="0" smtClean="0">
                <a:solidFill>
                  <a:schemeClr val="tx1"/>
                </a:solidFill>
              </a:rPr>
              <a:t>obuhvaćeno</a:t>
            </a:r>
            <a:br>
              <a:rPr lang="hr-HR" sz="3600" b="1" dirty="0" smtClean="0">
                <a:solidFill>
                  <a:schemeClr val="tx1"/>
                </a:solidFill>
              </a:rPr>
            </a:br>
            <a:r>
              <a:rPr lang="hr-HR" sz="3600" b="1" dirty="0" smtClean="0">
                <a:solidFill>
                  <a:schemeClr val="tx1"/>
                </a:solidFill>
              </a:rPr>
              <a:t>i kada se Popis održao?</a:t>
            </a:r>
            <a:endParaRPr lang="hr-HR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128" y="2204864"/>
            <a:ext cx="8134672" cy="3888432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400" dirty="0" smtClean="0">
                <a:solidFill>
                  <a:schemeClr val="tx1"/>
                </a:solidFill>
              </a:rPr>
              <a:t>Utvrđuje </a:t>
            </a:r>
            <a:r>
              <a:rPr lang="hr-HR" sz="2400" b="1" dirty="0" smtClean="0">
                <a:solidFill>
                  <a:srgbClr val="FF0000"/>
                </a:solidFill>
              </a:rPr>
              <a:t>stanje unutar granica Republike Hrvatske </a:t>
            </a:r>
            <a:r>
              <a:rPr lang="hr-HR" sz="2400" dirty="0" smtClean="0">
                <a:solidFill>
                  <a:schemeClr val="tx1"/>
                </a:solidFill>
              </a:rPr>
              <a:t>i ne odnosi se na iseljeništvo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400" dirty="0" smtClean="0">
                <a:solidFill>
                  <a:schemeClr val="tx1"/>
                </a:solidFill>
              </a:rPr>
              <a:t>Održao se između</a:t>
            </a:r>
            <a:r>
              <a:rPr lang="vi-VN" sz="2400" dirty="0" smtClean="0">
                <a:solidFill>
                  <a:schemeClr val="tx1"/>
                </a:solidFill>
              </a:rPr>
              <a:t> </a:t>
            </a:r>
            <a:r>
              <a:rPr lang="vi-VN" sz="2400" b="1" dirty="0">
                <a:solidFill>
                  <a:srgbClr val="FF0000"/>
                </a:solidFill>
              </a:rPr>
              <a:t>13. </a:t>
            </a:r>
            <a:r>
              <a:rPr lang="vi-VN" sz="2400" b="1" dirty="0" smtClean="0">
                <a:solidFill>
                  <a:srgbClr val="FF0000"/>
                </a:solidFill>
              </a:rPr>
              <a:t>rujna</a:t>
            </a:r>
            <a:r>
              <a:rPr lang="hr-HR" sz="2400" b="1" dirty="0" smtClean="0">
                <a:solidFill>
                  <a:srgbClr val="FF0000"/>
                </a:solidFill>
              </a:rPr>
              <a:t> i</a:t>
            </a:r>
            <a:r>
              <a:rPr lang="vi-VN" sz="2400" b="1" dirty="0" smtClean="0">
                <a:solidFill>
                  <a:srgbClr val="FF0000"/>
                </a:solidFill>
              </a:rPr>
              <a:t> </a:t>
            </a:r>
            <a:r>
              <a:rPr lang="vi-VN" sz="2400" b="1" dirty="0">
                <a:solidFill>
                  <a:srgbClr val="FF0000"/>
                </a:solidFill>
              </a:rPr>
              <a:t>1</a:t>
            </a:r>
            <a:r>
              <a:rPr lang="hr-HR" sz="2400" b="1" dirty="0">
                <a:solidFill>
                  <a:srgbClr val="FF0000"/>
                </a:solidFill>
              </a:rPr>
              <a:t>4</a:t>
            </a:r>
            <a:r>
              <a:rPr lang="vi-VN" sz="2400" b="1" dirty="0">
                <a:solidFill>
                  <a:srgbClr val="FF0000"/>
                </a:solidFill>
              </a:rPr>
              <a:t>. </a:t>
            </a:r>
            <a:r>
              <a:rPr lang="hr-HR" sz="2400" b="1" dirty="0">
                <a:solidFill>
                  <a:srgbClr val="FF0000"/>
                </a:solidFill>
              </a:rPr>
              <a:t>studenoga</a:t>
            </a:r>
            <a:r>
              <a:rPr lang="vi-VN" sz="2400" b="1" dirty="0">
                <a:solidFill>
                  <a:srgbClr val="FF0000"/>
                </a:solidFill>
              </a:rPr>
              <a:t> </a:t>
            </a:r>
            <a:r>
              <a:rPr lang="vi-VN" sz="2400" b="1" dirty="0" smtClean="0">
                <a:solidFill>
                  <a:srgbClr val="FF0000"/>
                </a:solidFill>
              </a:rPr>
              <a:t>2021.</a:t>
            </a:r>
            <a:endParaRPr lang="hr-HR" sz="2400" b="1" dirty="0" smtClean="0">
              <a:solidFill>
                <a:srgbClr val="FF0000"/>
              </a:solidFill>
            </a:endParaRPr>
          </a:p>
          <a:p>
            <a:pPr lvl="1" algn="just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hr-HR" b="1" dirty="0" smtClean="0">
                <a:solidFill>
                  <a:schemeClr val="tx1"/>
                </a:solidFill>
              </a:rPr>
              <a:t>Od </a:t>
            </a:r>
            <a:r>
              <a:rPr lang="vi-VN" b="1" dirty="0" smtClean="0">
                <a:solidFill>
                  <a:schemeClr val="tx1"/>
                </a:solidFill>
              </a:rPr>
              <a:t>13</a:t>
            </a:r>
            <a:r>
              <a:rPr lang="vi-VN" b="1" dirty="0">
                <a:solidFill>
                  <a:schemeClr val="tx1"/>
                </a:solidFill>
              </a:rPr>
              <a:t>. </a:t>
            </a:r>
            <a:r>
              <a:rPr lang="hr-HR" b="1" dirty="0" smtClean="0">
                <a:solidFill>
                  <a:schemeClr val="tx1"/>
                </a:solidFill>
              </a:rPr>
              <a:t>od 26. rujna </a:t>
            </a:r>
            <a:r>
              <a:rPr lang="hr-HR" dirty="0" smtClean="0">
                <a:solidFill>
                  <a:schemeClr val="tx1"/>
                </a:solidFill>
              </a:rPr>
              <a:t>osobe su </a:t>
            </a:r>
            <a:r>
              <a:rPr lang="vi-VN" dirty="0">
                <a:solidFill>
                  <a:schemeClr val="tx1"/>
                </a:solidFill>
              </a:rPr>
              <a:t>se </a:t>
            </a:r>
            <a:r>
              <a:rPr lang="hr-HR" dirty="0" smtClean="0">
                <a:solidFill>
                  <a:schemeClr val="tx1"/>
                </a:solidFill>
              </a:rPr>
              <a:t>mogle </a:t>
            </a:r>
            <a:r>
              <a:rPr lang="vi-VN" dirty="0" smtClean="0">
                <a:solidFill>
                  <a:schemeClr val="tx1"/>
                </a:solidFill>
              </a:rPr>
              <a:t>popisati </a:t>
            </a:r>
            <a:r>
              <a:rPr lang="vi-VN" dirty="0">
                <a:solidFill>
                  <a:schemeClr val="tx1"/>
                </a:solidFill>
              </a:rPr>
              <a:t>samostalno </a:t>
            </a:r>
            <a:r>
              <a:rPr lang="hr-HR" dirty="0">
                <a:solidFill>
                  <a:schemeClr val="tx1"/>
                </a:solidFill>
              </a:rPr>
              <a:t>na portalu</a:t>
            </a:r>
            <a:r>
              <a:rPr lang="vi-VN" dirty="0">
                <a:solidFill>
                  <a:schemeClr val="tx1"/>
                </a:solidFill>
              </a:rPr>
              <a:t> e-Građani, istodobno popisujući kućanstvo i stan u kojem stanuju</a:t>
            </a:r>
          </a:p>
          <a:p>
            <a:pPr lvl="1" algn="just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vi-VN" b="1" dirty="0">
                <a:solidFill>
                  <a:schemeClr val="tx1"/>
                </a:solidFill>
              </a:rPr>
              <a:t>od 27. rujna do 1</a:t>
            </a:r>
            <a:r>
              <a:rPr lang="hr-HR" b="1" dirty="0">
                <a:solidFill>
                  <a:schemeClr val="tx1"/>
                </a:solidFill>
              </a:rPr>
              <a:t>4</a:t>
            </a:r>
            <a:r>
              <a:rPr lang="vi-VN" b="1" dirty="0">
                <a:solidFill>
                  <a:schemeClr val="tx1"/>
                </a:solidFill>
              </a:rPr>
              <a:t>. </a:t>
            </a:r>
            <a:r>
              <a:rPr lang="hr-HR" b="1" dirty="0">
                <a:solidFill>
                  <a:schemeClr val="tx1"/>
                </a:solidFill>
              </a:rPr>
              <a:t>studenoga</a:t>
            </a:r>
            <a:r>
              <a:rPr lang="vi-VN" b="1" dirty="0">
                <a:solidFill>
                  <a:schemeClr val="tx1"/>
                </a:solidFill>
              </a:rPr>
              <a:t> 2021.</a:t>
            </a:r>
            <a:r>
              <a:rPr lang="vi-VN" dirty="0">
                <a:solidFill>
                  <a:schemeClr val="tx1"/>
                </a:solidFill>
              </a:rPr>
              <a:t>, popisivači </a:t>
            </a:r>
            <a:r>
              <a:rPr lang="hr-HR" dirty="0">
                <a:solidFill>
                  <a:schemeClr val="tx1"/>
                </a:solidFill>
              </a:rPr>
              <a:t>su popisivali </a:t>
            </a:r>
            <a:r>
              <a:rPr lang="vi-VN" dirty="0">
                <a:solidFill>
                  <a:schemeClr val="tx1"/>
                </a:solidFill>
              </a:rPr>
              <a:t>s pomoću elektroničkih uređaja sve popisne jedinice koje se nisu samostalno popisale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altLang="sr-Latn-RS" dirty="0"/>
              <a:t>PRVI REZULTATI </a:t>
            </a:r>
            <a:r>
              <a:rPr lang="hr-HR" altLang="sr-Latn-RS" dirty="0" smtClean="0"/>
              <a:t>POPISA </a:t>
            </a:r>
            <a:r>
              <a:rPr lang="hr-HR" altLang="sr-Latn-RS" dirty="0"/>
              <a:t>2021.</a:t>
            </a:r>
            <a:endParaRPr lang="en-US" altLang="sr-Latn-RS" dirty="0"/>
          </a:p>
          <a:p>
            <a:endParaRPr lang="en-US" alt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hr-HR" altLang="sr-Latn-RS" dirty="0" smtClean="0"/>
              <a:t>Stranica </a:t>
            </a:r>
            <a:fld id="{C564A315-F1F6-4F0C-9825-AAFB350CB2BB}" type="slidenum">
              <a:rPr lang="en-US" altLang="sr-Latn-RS" smtClean="0"/>
              <a:pPr/>
              <a:t>4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1043997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6613"/>
            <a:ext cx="7773988" cy="792187"/>
          </a:xfrm>
        </p:spPr>
        <p:txBody>
          <a:bodyPr/>
          <a:lstStyle/>
          <a:p>
            <a:pPr algn="ctr"/>
            <a:r>
              <a:rPr lang="hr-HR" sz="3600" b="1" dirty="0" smtClean="0">
                <a:solidFill>
                  <a:schemeClr val="tx1"/>
                </a:solidFill>
              </a:rPr>
              <a:t>Na koje se vrijeme </a:t>
            </a:r>
            <a:r>
              <a:rPr lang="hr-HR" sz="3600" b="1" dirty="0">
                <a:solidFill>
                  <a:schemeClr val="tx1"/>
                </a:solidFill>
              </a:rPr>
              <a:t>odnosio P</a:t>
            </a:r>
            <a:r>
              <a:rPr lang="hr-HR" sz="3600" b="1" dirty="0" smtClean="0">
                <a:solidFill>
                  <a:schemeClr val="tx1"/>
                </a:solidFill>
              </a:rPr>
              <a:t>opis?</a:t>
            </a:r>
            <a:endParaRPr lang="hr-HR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204864"/>
            <a:ext cx="8147248" cy="3672061"/>
          </a:xfrm>
        </p:spPr>
        <p:txBody>
          <a:bodyPr/>
          <a:lstStyle/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400" dirty="0" smtClean="0">
                <a:solidFill>
                  <a:schemeClr val="tx1"/>
                </a:solidFill>
              </a:rPr>
              <a:t>Popis je utvrdio stanje </a:t>
            </a:r>
            <a:r>
              <a:rPr lang="vi-VN" sz="2400" b="1" dirty="0" smtClean="0">
                <a:solidFill>
                  <a:schemeClr val="tx1"/>
                </a:solidFill>
              </a:rPr>
              <a:t>31</a:t>
            </a:r>
            <a:r>
              <a:rPr lang="vi-VN" sz="2400" b="1" dirty="0">
                <a:solidFill>
                  <a:schemeClr val="tx1"/>
                </a:solidFill>
              </a:rPr>
              <a:t>. kolovoza 2021</a:t>
            </a:r>
            <a:r>
              <a:rPr lang="vi-VN" sz="2400" b="1" dirty="0" smtClean="0">
                <a:solidFill>
                  <a:schemeClr val="tx1"/>
                </a:solidFill>
              </a:rPr>
              <a:t>.</a:t>
            </a:r>
            <a:r>
              <a:rPr lang="hr-HR" sz="2400" b="1" dirty="0" smtClean="0">
                <a:solidFill>
                  <a:schemeClr val="tx1"/>
                </a:solidFill>
              </a:rPr>
              <a:t> </a:t>
            </a:r>
            <a:r>
              <a:rPr lang="hr-HR" sz="2400" dirty="0" smtClean="0">
                <a:solidFill>
                  <a:schemeClr val="tx1"/>
                </a:solidFill>
              </a:rPr>
              <a:t>u 24 sata.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vi-VN" sz="2400" dirty="0" smtClean="0">
                <a:solidFill>
                  <a:schemeClr val="tx1"/>
                </a:solidFill>
              </a:rPr>
              <a:t>Tijekom </a:t>
            </a:r>
            <a:r>
              <a:rPr lang="vi-VN" sz="2400" dirty="0">
                <a:solidFill>
                  <a:schemeClr val="tx1"/>
                </a:solidFill>
              </a:rPr>
              <a:t>popisivanja traž</a:t>
            </a:r>
            <a:r>
              <a:rPr lang="hr-HR" sz="2400" dirty="0">
                <a:solidFill>
                  <a:schemeClr val="tx1"/>
                </a:solidFill>
              </a:rPr>
              <a:t>ili su se odgovori</a:t>
            </a:r>
            <a:r>
              <a:rPr lang="vi-VN" sz="2400" dirty="0">
                <a:solidFill>
                  <a:schemeClr val="tx1"/>
                </a:solidFill>
              </a:rPr>
              <a:t> prema stanju </a:t>
            </a:r>
            <a:r>
              <a:rPr lang="hr-HR" sz="2400" dirty="0" smtClean="0">
                <a:solidFill>
                  <a:schemeClr val="tx1"/>
                </a:solidFill>
              </a:rPr>
              <a:t>u tom r</a:t>
            </a:r>
            <a:r>
              <a:rPr lang="vi-VN" sz="2400" b="1" dirty="0" smtClean="0">
                <a:solidFill>
                  <a:schemeClr val="tx1"/>
                </a:solidFill>
              </a:rPr>
              <a:t>eferentn</a:t>
            </a:r>
            <a:r>
              <a:rPr lang="hr-HR" sz="2400" b="1" dirty="0" smtClean="0">
                <a:solidFill>
                  <a:schemeClr val="tx1"/>
                </a:solidFill>
              </a:rPr>
              <a:t>om</a:t>
            </a:r>
            <a:r>
              <a:rPr lang="vi-VN" sz="2400" b="1" dirty="0" smtClean="0">
                <a:solidFill>
                  <a:schemeClr val="tx1"/>
                </a:solidFill>
              </a:rPr>
              <a:t> </a:t>
            </a:r>
            <a:r>
              <a:rPr lang="hr-HR" sz="2400" b="1" dirty="0" smtClean="0">
                <a:solidFill>
                  <a:schemeClr val="tx1"/>
                </a:solidFill>
              </a:rPr>
              <a:t>trenutku </a:t>
            </a:r>
            <a:r>
              <a:rPr lang="vi-VN" sz="2400" dirty="0">
                <a:solidFill>
                  <a:schemeClr val="tx1"/>
                </a:solidFill>
              </a:rPr>
              <a:t>Popisa 2021. </a:t>
            </a:r>
            <a:endParaRPr lang="hr-HR" sz="2400" dirty="0">
              <a:solidFill>
                <a:schemeClr val="tx1"/>
              </a:solidFill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400" dirty="0" smtClean="0">
                <a:solidFill>
                  <a:schemeClr val="tx1"/>
                </a:solidFill>
              </a:rPr>
              <a:t>Jedinstveni Referentni </a:t>
            </a:r>
            <a:r>
              <a:rPr lang="vi-VN" sz="2400" dirty="0">
                <a:solidFill>
                  <a:schemeClr val="tx1"/>
                </a:solidFill>
              </a:rPr>
              <a:t>trenutak</a:t>
            </a:r>
            <a:r>
              <a:rPr lang="hr-HR" sz="2400" dirty="0">
                <a:solidFill>
                  <a:schemeClr val="tx1"/>
                </a:solidFill>
              </a:rPr>
              <a:t> Popisa</a:t>
            </a:r>
            <a:r>
              <a:rPr lang="vi-VN" sz="2400" dirty="0">
                <a:solidFill>
                  <a:schemeClr val="tx1"/>
                </a:solidFill>
              </a:rPr>
              <a:t> nužno je odrediti </a:t>
            </a:r>
            <a:r>
              <a:rPr lang="hr-HR" sz="2400" dirty="0" smtClean="0">
                <a:solidFill>
                  <a:schemeClr val="tx1"/>
                </a:solidFill>
              </a:rPr>
              <a:t>zbog kretanja ljudi i promjena </a:t>
            </a:r>
            <a:r>
              <a:rPr lang="vi-VN" sz="2400" dirty="0" smtClean="0">
                <a:solidFill>
                  <a:schemeClr val="tx1"/>
                </a:solidFill>
              </a:rPr>
              <a:t>koje </a:t>
            </a:r>
            <a:r>
              <a:rPr lang="vi-VN" sz="2400" dirty="0">
                <a:solidFill>
                  <a:schemeClr val="tx1"/>
                </a:solidFill>
              </a:rPr>
              <a:t>se događaju u </a:t>
            </a:r>
            <a:r>
              <a:rPr lang="hr-HR" sz="2400" dirty="0" smtClean="0">
                <a:solidFill>
                  <a:schemeClr val="tx1"/>
                </a:solidFill>
              </a:rPr>
              <a:t>stambenim </a:t>
            </a:r>
            <a:r>
              <a:rPr lang="vi-VN" sz="2400" dirty="0" smtClean="0">
                <a:solidFill>
                  <a:schemeClr val="tx1"/>
                </a:solidFill>
              </a:rPr>
              <a:t>jedinicama </a:t>
            </a:r>
            <a:r>
              <a:rPr lang="vi-VN" sz="2400" dirty="0">
                <a:solidFill>
                  <a:schemeClr val="tx1"/>
                </a:solidFill>
              </a:rPr>
              <a:t>koje se popisuju. </a:t>
            </a:r>
            <a:endParaRPr lang="hr-HR" sz="24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altLang="sr-Latn-RS" dirty="0"/>
              <a:t>PRVI REZULTATI </a:t>
            </a:r>
            <a:r>
              <a:rPr lang="hr-HR" altLang="sr-Latn-RS" dirty="0" smtClean="0"/>
              <a:t>POPISA </a:t>
            </a:r>
            <a:r>
              <a:rPr lang="hr-HR" altLang="sr-Latn-RS" dirty="0"/>
              <a:t>2021.</a:t>
            </a:r>
            <a:endParaRPr lang="en-US" alt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hr-HR" altLang="sr-Latn-RS" dirty="0" smtClean="0"/>
              <a:t>Stranica </a:t>
            </a:r>
            <a:fld id="{C564A315-F1F6-4F0C-9825-AAFB350CB2BB}" type="slidenum">
              <a:rPr lang="en-US" altLang="sr-Latn-RS" smtClean="0"/>
              <a:pPr/>
              <a:t>5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443000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705"/>
            <a:ext cx="7773988" cy="720179"/>
          </a:xfrm>
        </p:spPr>
        <p:txBody>
          <a:bodyPr/>
          <a:lstStyle/>
          <a:p>
            <a:pPr algn="ctr"/>
            <a:r>
              <a:rPr lang="hr-HR" sz="3600" b="1" dirty="0" smtClean="0">
                <a:solidFill>
                  <a:schemeClr val="tx1"/>
                </a:solidFill>
              </a:rPr>
              <a:t>Tko je provodio Popis 2021.?</a:t>
            </a:r>
            <a:endParaRPr lang="hr-HR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4464496"/>
          </a:xfrm>
        </p:spPr>
        <p:txBody>
          <a:bodyPr/>
          <a:lstStyle/>
          <a:p>
            <a:pPr algn="just"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400" b="1" dirty="0" smtClean="0">
                <a:solidFill>
                  <a:schemeClr val="tx1"/>
                </a:solidFill>
              </a:rPr>
              <a:t>9.500 sudionika angažirano je za </a:t>
            </a:r>
            <a:r>
              <a:rPr lang="hr-HR" sz="2400" b="1" dirty="0">
                <a:solidFill>
                  <a:schemeClr val="tx1"/>
                </a:solidFill>
              </a:rPr>
              <a:t>provedbu P</a:t>
            </a:r>
            <a:r>
              <a:rPr lang="hr-HR" sz="2400" b="1" dirty="0" smtClean="0">
                <a:solidFill>
                  <a:schemeClr val="tx1"/>
                </a:solidFill>
              </a:rPr>
              <a:t>opisa.</a:t>
            </a:r>
            <a:endParaRPr lang="hr-HR" sz="2400" b="1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tx1"/>
                </a:solidFill>
              </a:rPr>
              <a:t>Popisivači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tx1"/>
                </a:solidFill>
              </a:rPr>
              <a:t>Kontrolori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tx1"/>
                </a:solidFill>
              </a:rPr>
              <a:t>Instruktori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tx1"/>
                </a:solidFill>
              </a:rPr>
              <a:t>Koordinatori/Zamjenici koordinatora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tx1"/>
                </a:solidFill>
              </a:rPr>
              <a:t>Članovi županijskih popisnih povjerenstava i Popisnog povjerenstva Grada Zagreba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tx1"/>
                </a:solidFill>
              </a:rPr>
              <a:t>Članovi popisnih povjerenstava ispostava 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hr-HR" dirty="0">
                <a:solidFill>
                  <a:schemeClr val="tx1"/>
                </a:solidFill>
              </a:rPr>
              <a:t>Voditelji popisnih centara</a:t>
            </a: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altLang="sr-Latn-RS" dirty="0"/>
              <a:t>PRVI REZULTATI </a:t>
            </a:r>
            <a:r>
              <a:rPr lang="hr-HR" altLang="sr-Latn-RS" dirty="0" smtClean="0"/>
              <a:t>POPISA </a:t>
            </a:r>
            <a:r>
              <a:rPr lang="hr-HR" altLang="sr-Latn-RS" dirty="0"/>
              <a:t>2021.</a:t>
            </a:r>
            <a:endParaRPr lang="en-US" altLang="sr-Latn-RS" dirty="0"/>
          </a:p>
          <a:p>
            <a:endParaRPr lang="en-US" alt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hr-HR" altLang="sr-Latn-RS" dirty="0" smtClean="0"/>
              <a:t>Stranica </a:t>
            </a:r>
            <a:fld id="{C564A315-F1F6-4F0C-9825-AAFB350CB2BB}" type="slidenum">
              <a:rPr lang="en-US" altLang="sr-Latn-RS" smtClean="0"/>
              <a:pPr/>
              <a:t>6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147531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36912"/>
            <a:ext cx="9144000" cy="1022350"/>
          </a:xfrm>
        </p:spPr>
        <p:txBody>
          <a:bodyPr anchor="ctr"/>
          <a:lstStyle/>
          <a:p>
            <a:pPr algn="ctr"/>
            <a:r>
              <a:rPr lang="hr-HR" sz="4000" b="1" dirty="0">
                <a:solidFill>
                  <a:schemeClr val="tx1"/>
                </a:solidFill>
              </a:rPr>
              <a:t>P</a:t>
            </a:r>
            <a:r>
              <a:rPr lang="hr-HR" sz="4000" b="1" dirty="0" smtClean="0">
                <a:solidFill>
                  <a:schemeClr val="tx1"/>
                </a:solidFill>
              </a:rPr>
              <a:t>rvi rezultati Popisa 2021</a:t>
            </a:r>
            <a:r>
              <a:rPr lang="hr-HR" sz="40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altLang="sr-Latn-RS" dirty="0"/>
              <a:t>PRVI REZULTATI </a:t>
            </a:r>
            <a:r>
              <a:rPr lang="hr-HR" altLang="sr-Latn-RS" dirty="0" smtClean="0"/>
              <a:t>POPISA </a:t>
            </a:r>
            <a:r>
              <a:rPr lang="hr-HR" altLang="sr-Latn-RS" dirty="0"/>
              <a:t>2021.</a:t>
            </a:r>
            <a:endParaRPr lang="en-US" altLang="sr-Latn-RS" dirty="0"/>
          </a:p>
          <a:p>
            <a:endParaRPr lang="en-US" alt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hr-HR" altLang="sr-Latn-RS" dirty="0" smtClean="0"/>
              <a:t>Stranica </a:t>
            </a:r>
            <a:fld id="{C564A315-F1F6-4F0C-9825-AAFB350CB2BB}" type="slidenum">
              <a:rPr lang="en-US" altLang="sr-Latn-RS" smtClean="0"/>
              <a:pPr/>
              <a:t>7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2829041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78706"/>
            <a:ext cx="9144000" cy="1022350"/>
          </a:xfrm>
        </p:spPr>
        <p:txBody>
          <a:bodyPr/>
          <a:lstStyle/>
          <a:p>
            <a:pPr algn="ctr"/>
            <a:r>
              <a:rPr lang="hr-HR" sz="3600" b="1" dirty="0">
                <a:solidFill>
                  <a:schemeClr val="tx1"/>
                </a:solidFill>
              </a:rPr>
              <a:t>Prvi rezultati </a:t>
            </a:r>
            <a:r>
              <a:rPr lang="hr-HR" sz="3600" b="1" dirty="0" smtClean="0">
                <a:solidFill>
                  <a:schemeClr val="tx1"/>
                </a:solidFill>
              </a:rPr>
              <a:t>Popisa </a:t>
            </a:r>
            <a:r>
              <a:rPr lang="hr-HR" sz="3600" b="1" dirty="0">
                <a:solidFill>
                  <a:schemeClr val="tx1"/>
                </a:solidFill>
              </a:rPr>
              <a:t>2021.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1056"/>
            <a:ext cx="8568952" cy="4175869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2400"/>
              </a:spcAft>
              <a:buClr>
                <a:srgbClr val="FF0000"/>
              </a:buClr>
              <a:buSzPct val="150000"/>
              <a:buNone/>
            </a:pPr>
            <a:r>
              <a:rPr lang="hr-HR" sz="3200" b="1" dirty="0">
                <a:solidFill>
                  <a:schemeClr val="tx1"/>
                </a:solidFill>
              </a:rPr>
              <a:t>Ukupan </a:t>
            </a:r>
            <a:r>
              <a:rPr lang="hr-HR" sz="3200" b="1" dirty="0" smtClean="0">
                <a:solidFill>
                  <a:schemeClr val="tx1"/>
                </a:solidFill>
              </a:rPr>
              <a:t>broj:</a:t>
            </a:r>
          </a:p>
          <a:p>
            <a:pPr algn="just">
              <a:spcBef>
                <a:spcPts val="1200"/>
              </a:spcBef>
              <a:spcAft>
                <a:spcPts val="24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800" b="1" dirty="0" smtClean="0">
                <a:solidFill>
                  <a:schemeClr val="tx1"/>
                </a:solidFill>
              </a:rPr>
              <a:t>stanovnika</a:t>
            </a:r>
            <a:r>
              <a:rPr lang="hr-HR" sz="2800" b="1" dirty="0">
                <a:solidFill>
                  <a:schemeClr val="tx1"/>
                </a:solidFill>
              </a:rPr>
              <a:t>: </a:t>
            </a:r>
            <a:r>
              <a:rPr lang="hr-HR" sz="2800" b="1" dirty="0" smtClean="0">
                <a:solidFill>
                  <a:srgbClr val="FF0000"/>
                </a:solidFill>
              </a:rPr>
              <a:t>3.888.529</a:t>
            </a:r>
            <a:endParaRPr lang="hr-HR" sz="2800" dirty="0">
              <a:solidFill>
                <a:schemeClr val="tx1"/>
              </a:solidFill>
            </a:endParaRPr>
          </a:p>
          <a:p>
            <a:pPr algn="just">
              <a:spcBef>
                <a:spcPts val="1200"/>
              </a:spcBef>
              <a:spcAft>
                <a:spcPts val="24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800" b="1" dirty="0" smtClean="0">
                <a:solidFill>
                  <a:schemeClr val="tx1"/>
                </a:solidFill>
              </a:rPr>
              <a:t>kućanstav</a:t>
            </a:r>
            <a:r>
              <a:rPr lang="hr-HR" sz="2800" b="1" dirty="0">
                <a:solidFill>
                  <a:schemeClr val="tx1"/>
                </a:solidFill>
              </a:rPr>
              <a:t>a: </a:t>
            </a:r>
            <a:r>
              <a:rPr lang="hr-HR" sz="2800" b="1" dirty="0" smtClean="0">
                <a:solidFill>
                  <a:srgbClr val="FF0000"/>
                </a:solidFill>
              </a:rPr>
              <a:t>1.438.423</a:t>
            </a:r>
            <a:endParaRPr lang="hr-HR" sz="2800" dirty="0">
              <a:solidFill>
                <a:schemeClr val="tx1"/>
              </a:solidFill>
            </a:endParaRPr>
          </a:p>
          <a:p>
            <a:pPr algn="just">
              <a:spcBef>
                <a:spcPts val="1200"/>
              </a:spcBef>
              <a:spcAft>
                <a:spcPts val="2400"/>
              </a:spcAft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hr-HR" sz="2800" b="1" dirty="0" smtClean="0">
                <a:solidFill>
                  <a:schemeClr val="tx1"/>
                </a:solidFill>
              </a:rPr>
              <a:t>stambenih jedinic</a:t>
            </a:r>
            <a:r>
              <a:rPr lang="hr-HR" sz="2800" b="1" dirty="0">
                <a:solidFill>
                  <a:schemeClr val="tx1"/>
                </a:solidFill>
              </a:rPr>
              <a:t>a: </a:t>
            </a:r>
            <a:r>
              <a:rPr lang="hr-HR" sz="2800" b="1" dirty="0" smtClean="0">
                <a:solidFill>
                  <a:srgbClr val="FF0000"/>
                </a:solidFill>
              </a:rPr>
              <a:t>2.350.444</a:t>
            </a:r>
            <a:endParaRPr lang="hr-HR" sz="2800" b="1" dirty="0">
              <a:solidFill>
                <a:srgbClr val="FF0000"/>
              </a:solidFill>
            </a:endParaRPr>
          </a:p>
          <a:p>
            <a:endParaRPr lang="hr-HR" sz="2800" dirty="0"/>
          </a:p>
          <a:p>
            <a:pPr marL="0" indent="0">
              <a:buNone/>
            </a:pPr>
            <a:endParaRPr lang="hr-HR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altLang="sr-Latn-RS" dirty="0"/>
              <a:t>PRVI REZULTATI </a:t>
            </a:r>
            <a:r>
              <a:rPr lang="hr-HR" altLang="sr-Latn-RS" dirty="0" smtClean="0"/>
              <a:t>POPISA </a:t>
            </a:r>
            <a:r>
              <a:rPr lang="hr-HR" altLang="sr-Latn-RS" dirty="0"/>
              <a:t>2021.</a:t>
            </a:r>
            <a:endParaRPr lang="en-US" altLang="sr-Latn-RS" dirty="0"/>
          </a:p>
          <a:p>
            <a:endParaRPr lang="en-US" altLang="sr-Latn-R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hr-HR" altLang="sr-Latn-RS" dirty="0" smtClean="0"/>
              <a:t>Stranica </a:t>
            </a:r>
            <a:fld id="{C564A315-F1F6-4F0C-9825-AAFB350CB2BB}" type="slidenum">
              <a:rPr lang="en-US" altLang="sr-Latn-RS" smtClean="0"/>
              <a:pPr/>
              <a:t>8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204472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21528-3106-42A9-B758-0A42B1A18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2657"/>
            <a:ext cx="9144000" cy="864095"/>
          </a:xfrm>
        </p:spPr>
        <p:txBody>
          <a:bodyPr/>
          <a:lstStyle/>
          <a:p>
            <a:pPr algn="ctr"/>
            <a:r>
              <a:rPr lang="hr-HR" sz="3600" b="1" dirty="0" smtClean="0">
                <a:solidFill>
                  <a:schemeClr val="tx1"/>
                </a:solidFill>
              </a:rPr>
              <a:t>Usporedba </a:t>
            </a:r>
            <a:r>
              <a:rPr lang="hr-HR" sz="3600" b="1" dirty="0">
                <a:solidFill>
                  <a:schemeClr val="tx1"/>
                </a:solidFill>
              </a:rPr>
              <a:t>s </a:t>
            </a:r>
            <a:r>
              <a:rPr lang="hr-HR" sz="3600" b="1" dirty="0" smtClean="0">
                <a:solidFill>
                  <a:schemeClr val="tx1"/>
                </a:solidFill>
              </a:rPr>
              <a:t>Popisom 2011.</a:t>
            </a:r>
            <a:endParaRPr lang="hr-HR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3D8E943-8F37-49FB-98F4-301F5B2F37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9174157"/>
              </p:ext>
            </p:extLst>
          </p:nvPr>
        </p:nvGraphicFramePr>
        <p:xfrm>
          <a:off x="395288" y="1628800"/>
          <a:ext cx="8334976" cy="3960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432">
                  <a:extLst>
                    <a:ext uri="{9D8B030D-6E8A-4147-A177-3AD203B41FA5}">
                      <a16:colId xmlns:a16="http://schemas.microsoft.com/office/drawing/2014/main" val="1916267610"/>
                    </a:ext>
                  </a:extLst>
                </a:gridCol>
                <a:gridCol w="1669636">
                  <a:extLst>
                    <a:ext uri="{9D8B030D-6E8A-4147-A177-3AD203B41FA5}">
                      <a16:colId xmlns:a16="http://schemas.microsoft.com/office/drawing/2014/main" val="1083767464"/>
                    </a:ext>
                  </a:extLst>
                </a:gridCol>
                <a:gridCol w="1669636">
                  <a:extLst>
                    <a:ext uri="{9D8B030D-6E8A-4147-A177-3AD203B41FA5}">
                      <a16:colId xmlns:a16="http://schemas.microsoft.com/office/drawing/2014/main" val="773464580"/>
                    </a:ext>
                  </a:extLst>
                </a:gridCol>
                <a:gridCol w="1669636">
                  <a:extLst>
                    <a:ext uri="{9D8B030D-6E8A-4147-A177-3AD203B41FA5}">
                      <a16:colId xmlns:a16="http://schemas.microsoft.com/office/drawing/2014/main" val="387887837"/>
                    </a:ext>
                  </a:extLst>
                </a:gridCol>
                <a:gridCol w="1669636">
                  <a:extLst>
                    <a:ext uri="{9D8B030D-6E8A-4147-A177-3AD203B41FA5}">
                      <a16:colId xmlns:a16="http://schemas.microsoft.com/office/drawing/2014/main" val="2707229400"/>
                    </a:ext>
                  </a:extLst>
                </a:gridCol>
              </a:tblGrid>
              <a:tr h="990110">
                <a:tc>
                  <a:txBody>
                    <a:bodyPr/>
                    <a:lstStyle/>
                    <a:p>
                      <a:endParaRPr lang="hr-HR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B3C9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800" dirty="0">
                          <a:solidFill>
                            <a:srgbClr val="0070C0"/>
                          </a:solidFill>
                          <a:effectLst/>
                        </a:rPr>
                        <a:t>2011.</a:t>
                      </a:r>
                      <a:endParaRPr lang="hr-HR" sz="28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3C9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800" dirty="0">
                          <a:solidFill>
                            <a:schemeClr val="tx1"/>
                          </a:solidFill>
                          <a:effectLst/>
                        </a:rPr>
                        <a:t>2021.</a:t>
                      </a:r>
                      <a:endParaRPr lang="hr-H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3C9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Razlika</a:t>
                      </a:r>
                      <a:br>
                        <a:rPr lang="hr-HR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(2011./2021.)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B3C9E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r-HR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Promjena</a:t>
                      </a:r>
                      <a:br>
                        <a:rPr lang="hr-HR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(%)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B3C9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566829"/>
                  </a:ext>
                </a:extLst>
              </a:tr>
              <a:tr h="9901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</a:rPr>
                        <a:t>Stanovništvo</a:t>
                      </a:r>
                      <a:endParaRPr lang="hr-H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400" b="1" dirty="0">
                          <a:solidFill>
                            <a:srgbClr val="0070C0"/>
                          </a:solidFill>
                          <a:effectLst/>
                        </a:rPr>
                        <a:t>4.284.889</a:t>
                      </a:r>
                      <a:endParaRPr lang="hr-HR" sz="2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400" b="1" dirty="0">
                          <a:solidFill>
                            <a:schemeClr val="tx1"/>
                          </a:solidFill>
                          <a:effectLst/>
                        </a:rPr>
                        <a:t>3.888.529</a:t>
                      </a:r>
                      <a:endParaRPr lang="hr-H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- 396.360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- 9,25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078497"/>
                  </a:ext>
                </a:extLst>
              </a:tr>
              <a:tr h="9901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</a:rPr>
                        <a:t>Kućanstva</a:t>
                      </a:r>
                      <a:endParaRPr lang="hr-H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400" b="1" dirty="0">
                          <a:solidFill>
                            <a:srgbClr val="0070C0"/>
                          </a:solidFill>
                          <a:effectLst/>
                        </a:rPr>
                        <a:t>1.519.038</a:t>
                      </a:r>
                      <a:endParaRPr lang="hr-HR" sz="2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400" b="1" dirty="0">
                          <a:solidFill>
                            <a:schemeClr val="tx1"/>
                          </a:solidFill>
                          <a:effectLst/>
                        </a:rPr>
                        <a:t>1.438.423</a:t>
                      </a:r>
                      <a:endParaRPr lang="hr-H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- 80.615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- 5,31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9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630630"/>
                  </a:ext>
                </a:extLst>
              </a:tr>
              <a:tr h="9901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r-HR" sz="2000" dirty="0">
                          <a:solidFill>
                            <a:schemeClr val="tx1"/>
                          </a:solidFill>
                          <a:effectLst/>
                        </a:rPr>
                        <a:t>Stambene jedinice</a:t>
                      </a:r>
                      <a:endParaRPr lang="hr-H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AD9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400" b="1" dirty="0">
                          <a:solidFill>
                            <a:srgbClr val="0070C0"/>
                          </a:solidFill>
                          <a:effectLst/>
                        </a:rPr>
                        <a:t>2.246.910</a:t>
                      </a:r>
                      <a:endParaRPr lang="hr-HR" sz="2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400" b="1" dirty="0">
                          <a:solidFill>
                            <a:schemeClr val="tx1"/>
                          </a:solidFill>
                          <a:effectLst/>
                        </a:rPr>
                        <a:t>2.350.444</a:t>
                      </a:r>
                      <a:endParaRPr lang="hr-HR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103.534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</a:rPr>
                        <a:t>4,61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01635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057C1-1E1D-4DA5-83B6-3D5A220D48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hr-HR" altLang="sr-Latn-RS" dirty="0"/>
              <a:t>PRVI REZULTATI </a:t>
            </a:r>
            <a:r>
              <a:rPr lang="hr-HR" altLang="sr-Latn-RS" dirty="0" smtClean="0"/>
              <a:t>POPISA </a:t>
            </a:r>
            <a:r>
              <a:rPr lang="hr-HR" altLang="sr-Latn-RS" dirty="0"/>
              <a:t>2021.</a:t>
            </a:r>
            <a:endParaRPr lang="en-US" altLang="sr-Latn-RS" dirty="0"/>
          </a:p>
          <a:p>
            <a:endParaRPr lang="en-US" altLang="sr-Latn-R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E93010-D766-4C9F-AC05-521F30CAD5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hr-HR" altLang="sr-Latn-RS" dirty="0" smtClean="0"/>
              <a:t>Stranica </a:t>
            </a:r>
            <a:fld id="{C564A315-F1F6-4F0C-9825-AAFB350CB2BB}" type="slidenum">
              <a:rPr lang="en-US" altLang="sr-Latn-RS" smtClean="0"/>
              <a:pPr/>
              <a:t>9</a:t>
            </a:fld>
            <a:endParaRPr lang="en-US" altLang="sr-Latn-RS" dirty="0"/>
          </a:p>
        </p:txBody>
      </p:sp>
    </p:spTree>
    <p:extLst>
      <p:ext uri="{BB962C8B-B14F-4D97-AF65-F5344CB8AC3E}">
        <p14:creationId xmlns:p14="http://schemas.microsoft.com/office/powerpoint/2010/main" val="329902315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CBS_wh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4E3576CD46034FBDD8DCAA6A468166" ma:contentTypeVersion="1" ma:contentTypeDescription="Create a new document." ma:contentTypeScope="" ma:versionID="f3f2c153745eec71666052ab92bcbd0f">
  <xsd:schema xmlns:xsd="http://www.w3.org/2001/XMLSchema" xmlns:xs="http://www.w3.org/2001/XMLSchema" xmlns:p="http://schemas.microsoft.com/office/2006/metadata/properties" xmlns:ns2="a0a7bc76-ca54-447b-8467-866139fa99c4" targetNamespace="http://schemas.microsoft.com/office/2006/metadata/properties" ma:root="true" ma:fieldsID="975f4b709a4ee7a22a4f6d1d24c7e81f" ns2:_="">
    <xsd:import namespace="a0a7bc76-ca54-447b-8467-866139fa99c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a7bc76-ca54-447b-8467-866139fa99c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271058-9EF2-42C6-8731-637C408126DB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0a7bc76-ca54-447b-8467-866139fa99c4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E99A2FE-06AA-4571-B497-39C42A9916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F29692-E3C9-4646-A624-94086A2785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a7bc76-ca54-447b-8467-866139fa99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Prezentacija_DZS_bijela</Template>
  <TotalTime>3729</TotalTime>
  <Words>1279</Words>
  <Application>Microsoft Office PowerPoint</Application>
  <PresentationFormat>On-screen Show (4:3)</PresentationFormat>
  <Paragraphs>468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Presentation_CBS_white</vt:lpstr>
      <vt:lpstr>PowerPoint Presentation</vt:lpstr>
      <vt:lpstr>Što je cilj Popisa 2021.  i koja mu je svrha?</vt:lpstr>
      <vt:lpstr>Zašto je Popis važan  i što će biti s podacima?</vt:lpstr>
      <vt:lpstr>Koje je područje obuhvaćeno i kada se Popis održao?</vt:lpstr>
      <vt:lpstr>Na koje se vrijeme odnosio Popis?</vt:lpstr>
      <vt:lpstr>Tko je provodio Popis 2021.?</vt:lpstr>
      <vt:lpstr>Prvi rezultati Popisa 2021.</vt:lpstr>
      <vt:lpstr>Prvi rezultati Popisa 2021.</vt:lpstr>
      <vt:lpstr>Usporedba s Popisom 2011.</vt:lpstr>
      <vt:lpstr>PowerPoint Presentation</vt:lpstr>
      <vt:lpstr>PowerPoint Presentation</vt:lpstr>
      <vt:lpstr>Prvi rezultati  Popisa 2021.  Najveće smanjenje broja stanovnika bilježe:  ■ Vukovarsko-srijemska županija  ■ Sisačko-moslavačka županija  ■ Brodsko-posavska županija  ■ Požeško-slavonska županija  ■ Virovitičko-podravska županija </vt:lpstr>
      <vt:lpstr>PowerPoint Presentation</vt:lpstr>
      <vt:lpstr>PowerPoint Presentation</vt:lpstr>
      <vt:lpstr>Prvi rezultati Popisa 2021.</vt:lpstr>
      <vt:lpstr>Prvi rezultati Popisa 2021.</vt:lpstr>
      <vt:lpstr>Prvi rezultati Popisa 2021.</vt:lpstr>
      <vt:lpstr>Konačni podaci Popisa 2021.</vt:lpstr>
      <vt:lpstr>Hvala na pozornosti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Jurić Sonja</dc:creator>
  <cp:lastModifiedBy>Beljan Ščuric Ana</cp:lastModifiedBy>
  <cp:revision>89</cp:revision>
  <cp:lastPrinted>2022-01-14T09:27:20Z</cp:lastPrinted>
  <dcterms:created xsi:type="dcterms:W3CDTF">2018-02-06T15:27:59Z</dcterms:created>
  <dcterms:modified xsi:type="dcterms:W3CDTF">2022-01-14T09:48:32Z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0x010100584E3576CD46034FBDD8DCAA6A468166</vt:lpwstr>
  </property>
</Properties>
</file>