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null)"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7.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notesSlides/notesSlide8.xml" ContentType="application/vnd.openxmlformats-officedocument.presentationml.notesSlid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charts/chart40.xml" ContentType="application/vnd.openxmlformats-officedocument.drawingml.chart+xml"/>
  <Override PartName="/ppt/charts/style40.xml" ContentType="application/vnd.ms-office.chartstyle+xml"/>
  <Override PartName="/ppt/charts/colors40.xml" ContentType="application/vnd.ms-office.chartcolorstyle+xml"/>
  <Override PartName="/ppt/charts/chart41.xml" ContentType="application/vnd.openxmlformats-officedocument.drawingml.chart+xml"/>
  <Override PartName="/ppt/charts/style41.xml" ContentType="application/vnd.ms-office.chartstyle+xml"/>
  <Override PartName="/ppt/charts/colors41.xml" ContentType="application/vnd.ms-office.chartcolorstyle+xml"/>
  <Override PartName="/ppt/notesSlides/notesSlide9.xml" ContentType="application/vnd.openxmlformats-officedocument.presentationml.notesSlide+xml"/>
  <Override PartName="/ppt/charts/chart42.xml" ContentType="application/vnd.openxmlformats-officedocument.drawingml.chart+xml"/>
  <Override PartName="/ppt/charts/style42.xml" ContentType="application/vnd.ms-office.chartstyle+xml"/>
  <Override PartName="/ppt/charts/colors42.xml" ContentType="application/vnd.ms-office.chartcolorstyle+xml"/>
  <Override PartName="/ppt/charts/chart43.xml" ContentType="application/vnd.openxmlformats-officedocument.drawingml.chart+xml"/>
  <Override PartName="/ppt/charts/style43.xml" ContentType="application/vnd.ms-office.chartstyle+xml"/>
  <Override PartName="/ppt/charts/colors43.xml" ContentType="application/vnd.ms-office.chartcolorstyle+xml"/>
  <Override PartName="/ppt/charts/chart44.xml" ContentType="application/vnd.openxmlformats-officedocument.drawingml.chart+xml"/>
  <Override PartName="/ppt/charts/style44.xml" ContentType="application/vnd.ms-office.chartstyle+xml"/>
  <Override PartName="/ppt/charts/colors44.xml" ContentType="application/vnd.ms-office.chartcolorstyle+xml"/>
  <Override PartName="/ppt/charts/chart45.xml" ContentType="application/vnd.openxmlformats-officedocument.drawingml.chart+xml"/>
  <Override PartName="/ppt/charts/style45.xml" ContentType="application/vnd.ms-office.chartstyle+xml"/>
  <Override PartName="/ppt/charts/colors45.xml" ContentType="application/vnd.ms-office.chartcolorstyle+xml"/>
  <Override PartName="/ppt/charts/chart46.xml" ContentType="application/vnd.openxmlformats-officedocument.drawingml.chart+xml"/>
  <Override PartName="/ppt/charts/style46.xml" ContentType="application/vnd.ms-office.chartstyle+xml"/>
  <Override PartName="/ppt/charts/colors46.xml" ContentType="application/vnd.ms-office.chartcolorstyle+xml"/>
  <Override PartName="/ppt/charts/chart47.xml" ContentType="application/vnd.openxmlformats-officedocument.drawingml.chart+xml"/>
  <Override PartName="/ppt/charts/style47.xml" ContentType="application/vnd.ms-office.chartstyle+xml"/>
  <Override PartName="/ppt/charts/colors47.xml" ContentType="application/vnd.ms-office.chartcolorstyle+xml"/>
  <Override PartName="/ppt/charts/chart48.xml" ContentType="application/vnd.openxmlformats-officedocument.drawingml.chart+xml"/>
  <Override PartName="/ppt/charts/style48.xml" ContentType="application/vnd.ms-office.chartstyle+xml"/>
  <Override PartName="/ppt/charts/colors48.xml" ContentType="application/vnd.ms-office.chartcolorstyle+xml"/>
  <Override PartName="/ppt/charts/chart49.xml" ContentType="application/vnd.openxmlformats-officedocument.drawingml.chart+xml"/>
  <Override PartName="/ppt/charts/style49.xml" ContentType="application/vnd.ms-office.chartstyle+xml"/>
  <Override PartName="/ppt/charts/colors49.xml" ContentType="application/vnd.ms-office.chartcolorstyle+xml"/>
  <Override PartName="/ppt/charts/chart50.xml" ContentType="application/vnd.openxmlformats-officedocument.drawingml.chart+xml"/>
  <Override PartName="/ppt/charts/style50.xml" ContentType="application/vnd.ms-office.chartstyle+xml"/>
  <Override PartName="/ppt/charts/colors50.xml" ContentType="application/vnd.ms-office.chartcolorstyle+xml"/>
  <Override PartName="/ppt/charts/chart51.xml" ContentType="application/vnd.openxmlformats-officedocument.drawingml.chart+xml"/>
  <Override PartName="/ppt/charts/style51.xml" ContentType="application/vnd.ms-office.chartstyle+xml"/>
  <Override PartName="/ppt/charts/colors5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5"/>
  </p:notesMasterIdLst>
  <p:handoutMasterIdLst>
    <p:handoutMasterId r:id="rId46"/>
  </p:handoutMasterIdLst>
  <p:sldIdLst>
    <p:sldId id="256" r:id="rId2"/>
    <p:sldId id="317" r:id="rId3"/>
    <p:sldId id="303" r:id="rId4"/>
    <p:sldId id="305" r:id="rId5"/>
    <p:sldId id="318" r:id="rId6"/>
    <p:sldId id="319" r:id="rId7"/>
    <p:sldId id="320" r:id="rId8"/>
    <p:sldId id="321" r:id="rId9"/>
    <p:sldId id="322" r:id="rId10"/>
    <p:sldId id="304" r:id="rId11"/>
    <p:sldId id="307" r:id="rId12"/>
    <p:sldId id="309" r:id="rId13"/>
    <p:sldId id="310" r:id="rId14"/>
    <p:sldId id="311" r:id="rId15"/>
    <p:sldId id="327" r:id="rId16"/>
    <p:sldId id="312" r:id="rId17"/>
    <p:sldId id="313" r:id="rId18"/>
    <p:sldId id="315" r:id="rId19"/>
    <p:sldId id="328" r:id="rId20"/>
    <p:sldId id="316" r:id="rId21"/>
    <p:sldId id="329" r:id="rId22"/>
    <p:sldId id="330" r:id="rId23"/>
    <p:sldId id="323" r:id="rId24"/>
    <p:sldId id="326" r:id="rId25"/>
    <p:sldId id="331" r:id="rId26"/>
    <p:sldId id="332" r:id="rId27"/>
    <p:sldId id="333" r:id="rId28"/>
    <p:sldId id="334" r:id="rId29"/>
    <p:sldId id="335" r:id="rId30"/>
    <p:sldId id="336" r:id="rId31"/>
    <p:sldId id="337" r:id="rId32"/>
    <p:sldId id="338" r:id="rId33"/>
    <p:sldId id="339" r:id="rId34"/>
    <p:sldId id="340" r:id="rId35"/>
    <p:sldId id="341" r:id="rId36"/>
    <p:sldId id="342" r:id="rId37"/>
    <p:sldId id="343" r:id="rId38"/>
    <p:sldId id="344" r:id="rId39"/>
    <p:sldId id="345" r:id="rId40"/>
    <p:sldId id="346" r:id="rId41"/>
    <p:sldId id="347" r:id="rId42"/>
    <p:sldId id="348" r:id="rId43"/>
    <p:sldId id="265" r:id="rId44"/>
  </p:sldIdLst>
  <p:sldSz cx="24382413" cy="13716000"/>
  <p:notesSz cx="6669088" cy="9926638"/>
  <p:defaultTextStyle>
    <a:defPPr>
      <a:defRPr lang="sr-Latn-R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7F7C"/>
    <a:srgbClr val="375E77"/>
    <a:srgbClr val="B4AC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6047" autoAdjust="0"/>
  </p:normalViewPr>
  <p:slideViewPr>
    <p:cSldViewPr snapToGrid="0" snapToObjects="1">
      <p:cViewPr varScale="1">
        <p:scale>
          <a:sx n="54" d="100"/>
          <a:sy n="54"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apopovac\Desktop\PROJEKTI\_2020\ZOT_2%20val\multiresponse_sp_v2.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4.xml"/><Relationship Id="rId1" Type="http://schemas.microsoft.com/office/2011/relationships/chartStyle" Target="style4.xml"/></Relationships>
</file>

<file path=ppt/charts/_rels/chart40.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40.xml"/><Relationship Id="rId1" Type="http://schemas.microsoft.com/office/2011/relationships/chartStyle" Target="style40.xml"/></Relationships>
</file>

<file path=ppt/charts/_rels/chart41.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41.xml"/><Relationship Id="rId1" Type="http://schemas.microsoft.com/office/2011/relationships/chartStyle" Target="style41.xml"/></Relationships>
</file>

<file path=ppt/charts/_rels/chart42.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42.xml"/><Relationship Id="rId1" Type="http://schemas.microsoft.com/office/2011/relationships/chartStyle" Target="style42.xml"/></Relationships>
</file>

<file path=ppt/charts/_rels/chart43.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43.xml"/><Relationship Id="rId1" Type="http://schemas.microsoft.com/office/2011/relationships/chartStyle" Target="style43.xml"/></Relationships>
</file>

<file path=ppt/charts/_rels/chart44.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44.xml"/><Relationship Id="rId1" Type="http://schemas.microsoft.com/office/2011/relationships/chartStyle" Target="style44.xml"/></Relationships>
</file>

<file path=ppt/charts/_rels/chart45.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45.xml"/><Relationship Id="rId1" Type="http://schemas.microsoft.com/office/2011/relationships/chartStyle" Target="style45.xml"/></Relationships>
</file>

<file path=ppt/charts/_rels/chart46.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46.xml"/><Relationship Id="rId1" Type="http://schemas.microsoft.com/office/2011/relationships/chartStyle" Target="style46.xml"/></Relationships>
</file>

<file path=ppt/charts/_rels/chart47.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47.xml"/><Relationship Id="rId1" Type="http://schemas.microsoft.com/office/2011/relationships/chartStyle" Target="style47.xml"/></Relationships>
</file>

<file path=ppt/charts/_rels/chart48.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48.xml"/><Relationship Id="rId1" Type="http://schemas.microsoft.com/office/2011/relationships/chartStyle" Target="style48.xml"/></Relationships>
</file>

<file path=ppt/charts/_rels/chart49.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49.xml"/><Relationship Id="rId1" Type="http://schemas.microsoft.com/office/2011/relationships/chartStyle" Target="style49.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5.xml"/><Relationship Id="rId1" Type="http://schemas.microsoft.com/office/2011/relationships/chartStyle" Target="style5.xml"/></Relationships>
</file>

<file path=ppt/charts/_rels/chart50.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50.xml"/><Relationship Id="rId1" Type="http://schemas.microsoft.com/office/2011/relationships/chartStyle" Target="style50.xml"/></Relationships>
</file>

<file path=ppt/charts/_rels/chart51.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51.xml"/><Relationship Id="rId1" Type="http://schemas.microsoft.com/office/2011/relationships/chartStyle" Target="style51.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popovac\Desktop\PROJEKTI\_2020\ZOT_2%20val\multiresponse_sp.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apopovac\Desktop\PROJEKTI\_2020\ZOT_2%20val\anketni-upitnik-poslov...rus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grafovi'!$A$44:$A$57</c:f>
              <c:strCache>
                <c:ptCount val="14"/>
                <c:pt idx="0">
                  <c:v> Splitsko-dalmatinska županija</c:v>
                </c:pt>
                <c:pt idx="1">
                  <c:v> Primorsko-goranska županija</c:v>
                </c:pt>
                <c:pt idx="2">
                  <c:v> Istarska županija</c:v>
                </c:pt>
                <c:pt idx="3">
                  <c:v> Zadarska županija</c:v>
                </c:pt>
                <c:pt idx="4">
                  <c:v> Dubrovačko-neretvanska županija</c:v>
                </c:pt>
                <c:pt idx="5">
                  <c:v> Šibensko-kninska županija</c:v>
                </c:pt>
                <c:pt idx="6">
                  <c:v> Ličko-senjska županija</c:v>
                </c:pt>
                <c:pt idx="7">
                  <c:v> Karlovačka županija</c:v>
                </c:pt>
                <c:pt idx="8">
                  <c:v> Grad Zagreb</c:v>
                </c:pt>
                <c:pt idx="9">
                  <c:v> Krapinsko-zagorska županija</c:v>
                </c:pt>
                <c:pt idx="10">
                  <c:v> Varaždinska županija</c:v>
                </c:pt>
                <c:pt idx="11">
                  <c:v> Osječko-baranjska županija</c:v>
                </c:pt>
                <c:pt idx="12">
                  <c:v> Vukovarsko-srijemska županija</c:v>
                </c:pt>
                <c:pt idx="13">
                  <c:v> Sisačko-moslavačka županija</c:v>
                </c:pt>
              </c:strCache>
            </c:strRef>
          </c:cat>
          <c:val>
            <c:numRef>
              <c:f>'total grafovi'!$C$44:$C$57</c:f>
              <c:numCache>
                <c:formatCode>0%</c:formatCode>
                <c:ptCount val="14"/>
                <c:pt idx="0">
                  <c:v>0.23748277446026642</c:v>
                </c:pt>
                <c:pt idx="1">
                  <c:v>0.22508038585209003</c:v>
                </c:pt>
                <c:pt idx="2">
                  <c:v>0.17087735415709693</c:v>
                </c:pt>
                <c:pt idx="3">
                  <c:v>9.6463022508038579E-2</c:v>
                </c:pt>
                <c:pt idx="4">
                  <c:v>6.0633899862195681E-2</c:v>
                </c:pt>
                <c:pt idx="5">
                  <c:v>5.6499770326136886E-2</c:v>
                </c:pt>
                <c:pt idx="6">
                  <c:v>3.7666513550757924E-2</c:v>
                </c:pt>
                <c:pt idx="7">
                  <c:v>3.3991731740927886E-2</c:v>
                </c:pt>
                <c:pt idx="8">
                  <c:v>2.2508038585209004E-2</c:v>
                </c:pt>
                <c:pt idx="9">
                  <c:v>1.0564997703261369E-2</c:v>
                </c:pt>
                <c:pt idx="10">
                  <c:v>9.1869545245751028E-3</c:v>
                </c:pt>
                <c:pt idx="11">
                  <c:v>8.2682590721175932E-3</c:v>
                </c:pt>
                <c:pt idx="12">
                  <c:v>7.8089113458888375E-3</c:v>
                </c:pt>
                <c:pt idx="13">
                  <c:v>7.3495636196600827E-3</c:v>
                </c:pt>
              </c:numCache>
            </c:numRef>
          </c:val>
          <c:extLst>
            <c:ext xmlns:c16="http://schemas.microsoft.com/office/drawing/2014/chart" uri="{C3380CC4-5D6E-409C-BE32-E72D297353CC}">
              <c16:uniqueId val="{00000000-7A77-455C-8D77-C5B21543DF77}"/>
            </c:ext>
          </c:extLst>
        </c:ser>
        <c:dLbls>
          <c:showLegendKey val="0"/>
          <c:showVal val="0"/>
          <c:showCatName val="0"/>
          <c:showSerName val="0"/>
          <c:showPercent val="0"/>
          <c:showBubbleSize val="0"/>
        </c:dLbls>
        <c:gapWidth val="65"/>
        <c:axId val="528832095"/>
        <c:axId val="528834591"/>
      </c:barChart>
      <c:catAx>
        <c:axId val="528832095"/>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28834591"/>
        <c:crosses val="autoZero"/>
        <c:auto val="1"/>
        <c:lblAlgn val="ctr"/>
        <c:lblOffset val="100"/>
        <c:noMultiLvlLbl val="0"/>
      </c:catAx>
      <c:valAx>
        <c:axId val="528834591"/>
        <c:scaling>
          <c:orientation val="minMax"/>
          <c:max val="0.45"/>
        </c:scaling>
        <c:delete val="1"/>
        <c:axPos val="t"/>
        <c:numFmt formatCode="0%" sourceLinked="1"/>
        <c:majorTickMark val="none"/>
        <c:minorTickMark val="none"/>
        <c:tickLblPos val="nextTo"/>
        <c:crossAx val="528832095"/>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Imate li popratnu tvrtku ili obrt? (ukupni uzorak, N=2177)</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895061371005096"/>
          <c:y val="0.28769947171415683"/>
          <c:w val="0.48155984637949667"/>
          <c:h val="0.57344448689627037"/>
        </c:manualLayout>
      </c:layout>
      <c:pieChart>
        <c:varyColors val="1"/>
        <c:ser>
          <c:idx val="0"/>
          <c:order val="0"/>
          <c:explosion val="2"/>
          <c:dPt>
            <c:idx val="0"/>
            <c:bubble3D val="0"/>
            <c:spPr>
              <a:solidFill>
                <a:srgbClr val="375E77"/>
              </a:solidFill>
              <a:ln w="19050">
                <a:solidFill>
                  <a:schemeClr val="lt1"/>
                </a:solidFill>
              </a:ln>
              <a:effectLst/>
            </c:spPr>
            <c:extLst>
              <c:ext xmlns:c16="http://schemas.microsoft.com/office/drawing/2014/chart" uri="{C3380CC4-5D6E-409C-BE32-E72D297353CC}">
                <c16:uniqueId val="{00000001-1D48-4F03-9B93-19B07F311BA8}"/>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1D48-4F03-9B93-19B07F311BA8}"/>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'total grafovi'!$A$159:$A$160</c:f>
              <c:strCache>
                <c:ptCount val="2"/>
                <c:pt idx="0">
                  <c:v>Da</c:v>
                </c:pt>
                <c:pt idx="1">
                  <c:v>Ne</c:v>
                </c:pt>
              </c:strCache>
            </c:strRef>
          </c:cat>
          <c:val>
            <c:numRef>
              <c:f>'total grafovi'!$C$159:$C$160</c:f>
              <c:numCache>
                <c:formatCode>0%</c:formatCode>
                <c:ptCount val="2"/>
                <c:pt idx="0">
                  <c:v>0.10335323840146991</c:v>
                </c:pt>
                <c:pt idx="1">
                  <c:v>0.89664676159853007</c:v>
                </c:pt>
              </c:numCache>
            </c:numRef>
          </c:val>
          <c:extLst>
            <c:ext xmlns:c16="http://schemas.microsoft.com/office/drawing/2014/chart" uri="{C3380CC4-5D6E-409C-BE32-E72D297353CC}">
              <c16:uniqueId val="{00000004-1D48-4F03-9B93-19B07F311BA8}"/>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078429571303587"/>
          <c:y val="0.52518956641974224"/>
          <c:w val="7.2712598425196853E-2"/>
          <c:h val="0.15384725824479142"/>
        </c:manualLayout>
      </c:layout>
      <c:overlay val="0"/>
      <c:spPr>
        <a:noFill/>
        <a:ln>
          <a:noFill/>
        </a:ln>
        <a:effectLst/>
      </c:spPr>
      <c:txPr>
        <a:bodyPr rot="0" spcFirstLastPara="1" vertOverflow="ellipsis" vert="horz" wrap="square" anchor="ctr" anchorCtr="1"/>
        <a:lstStyle/>
        <a:p>
          <a:pPr rtl="0">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U kolikoj mjeri je oslonjena na rezervacije (turizam)? (oni s popratnim tvrtkama, N=225)</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375E77"/>
            </a:solidFill>
            <a:ln>
              <a:noFill/>
            </a:ln>
            <a:effectLst/>
          </c:spPr>
          <c:invertIfNegative val="0"/>
          <c:dPt>
            <c:idx val="0"/>
            <c:invertIfNegative val="0"/>
            <c:bubble3D val="0"/>
            <c:spPr>
              <a:solidFill>
                <a:srgbClr val="867F7C"/>
              </a:solidFill>
              <a:ln>
                <a:noFill/>
              </a:ln>
              <a:effectLst/>
            </c:spPr>
            <c:extLst>
              <c:ext xmlns:c16="http://schemas.microsoft.com/office/drawing/2014/chart" uri="{C3380CC4-5D6E-409C-BE32-E72D297353CC}">
                <c16:uniqueId val="{00000000-55E7-4130-B439-B6D33E17D082}"/>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grafovi'!$A$164:$A$167</c:f>
              <c:strCache>
                <c:ptCount val="4"/>
                <c:pt idx="0">
                  <c:v>nije oslonjena</c:v>
                </c:pt>
                <c:pt idx="1">
                  <c:v>isključivo oslonjena</c:v>
                </c:pt>
                <c:pt idx="2">
                  <c:v>u bitnoj je mjeri je oslonjena</c:v>
                </c:pt>
                <c:pt idx="3">
                  <c:v>oslonjena</c:v>
                </c:pt>
              </c:strCache>
            </c:strRef>
          </c:cat>
          <c:val>
            <c:numRef>
              <c:f>'total grafovi'!$C$164:$C$167</c:f>
              <c:numCache>
                <c:formatCode>0%</c:formatCode>
                <c:ptCount val="4"/>
                <c:pt idx="0">
                  <c:v>0.44888888888888889</c:v>
                </c:pt>
                <c:pt idx="1">
                  <c:v>0.26222222222222225</c:v>
                </c:pt>
                <c:pt idx="2">
                  <c:v>0.19555555555555557</c:v>
                </c:pt>
                <c:pt idx="3">
                  <c:v>9.3333333333333338E-2</c:v>
                </c:pt>
              </c:numCache>
            </c:numRef>
          </c:val>
          <c:extLst>
            <c:ext xmlns:c16="http://schemas.microsoft.com/office/drawing/2014/chart" uri="{C3380CC4-5D6E-409C-BE32-E72D297353CC}">
              <c16:uniqueId val="{00000000-13AF-44EC-BFC1-EE35CE17ADC2}"/>
            </c:ext>
          </c:extLst>
        </c:ser>
        <c:dLbls>
          <c:showLegendKey val="0"/>
          <c:showVal val="0"/>
          <c:showCatName val="0"/>
          <c:showSerName val="0"/>
          <c:showPercent val="0"/>
          <c:showBubbleSize val="0"/>
        </c:dLbls>
        <c:gapWidth val="65"/>
        <c:overlap val="-27"/>
        <c:axId val="1841085727"/>
        <c:axId val="1841086559"/>
      </c:barChart>
      <c:catAx>
        <c:axId val="184108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41086559"/>
        <c:crosses val="autoZero"/>
        <c:auto val="1"/>
        <c:lblAlgn val="ctr"/>
        <c:lblOffset val="100"/>
        <c:noMultiLvlLbl val="0"/>
      </c:catAx>
      <c:valAx>
        <c:axId val="1841086559"/>
        <c:scaling>
          <c:orientation val="minMax"/>
        </c:scaling>
        <c:delete val="1"/>
        <c:axPos val="l"/>
        <c:numFmt formatCode="0%" sourceLinked="1"/>
        <c:majorTickMark val="none"/>
        <c:minorTickMark val="none"/>
        <c:tickLblPos val="nextTo"/>
        <c:crossAx val="1841085727"/>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Sheet4!$G$39:$G$51</c:f>
              <c:strCache>
                <c:ptCount val="13"/>
                <c:pt idx="0">
                  <c:v>       Njemačka</c:v>
                </c:pt>
                <c:pt idx="1">
                  <c:v>   Ostale europske zemlje</c:v>
                </c:pt>
                <c:pt idx="2">
                  <c:v>       Austrija</c:v>
                </c:pt>
                <c:pt idx="3">
                  <c:v>       Italija</c:v>
                </c:pt>
                <c:pt idx="4">
                  <c:v>       Slovenija</c:v>
                </c:pt>
                <c:pt idx="5">
                  <c:v>       Hrvatska</c:v>
                </c:pt>
                <c:pt idx="6">
                  <c:v>       Velika Britanija</c:v>
                </c:pt>
                <c:pt idx="7">
                  <c:v>       Mađarska</c:v>
                </c:pt>
                <c:pt idx="8">
                  <c:v>   SAD, Kanada</c:v>
                </c:pt>
                <c:pt idx="9">
                  <c:v>       BiH</c:v>
                </c:pt>
                <c:pt idx="10">
                  <c:v>   Australija</c:v>
                </c:pt>
                <c:pt idx="11">
                  <c:v>   Kina, Taiwan, Hong Kong</c:v>
                </c:pt>
                <c:pt idx="12">
                  <c:v>   Srbija</c:v>
                </c:pt>
              </c:strCache>
            </c:strRef>
          </c:cat>
          <c:val>
            <c:numRef>
              <c:f>Sheet4!$I$39:$I$51</c:f>
              <c:numCache>
                <c:formatCode>0%</c:formatCode>
                <c:ptCount val="13"/>
                <c:pt idx="0">
                  <c:v>0.22188449848024316</c:v>
                </c:pt>
                <c:pt idx="1">
                  <c:v>0.15410334346504559</c:v>
                </c:pt>
                <c:pt idx="2">
                  <c:v>0.12583586626139817</c:v>
                </c:pt>
                <c:pt idx="3">
                  <c:v>9.6048632218844979E-2</c:v>
                </c:pt>
                <c:pt idx="4">
                  <c:v>9.4528875379939203E-2</c:v>
                </c:pt>
                <c:pt idx="5">
                  <c:v>9.2553191489361697E-2</c:v>
                </c:pt>
                <c:pt idx="6">
                  <c:v>6.2158054711246198E-2</c:v>
                </c:pt>
                <c:pt idx="7">
                  <c:v>5.6231003039513679E-2</c:v>
                </c:pt>
                <c:pt idx="8">
                  <c:v>3.7993920972644375E-2</c:v>
                </c:pt>
                <c:pt idx="9">
                  <c:v>2.3556231003039513E-2</c:v>
                </c:pt>
                <c:pt idx="10">
                  <c:v>1.7933130699088147E-2</c:v>
                </c:pt>
                <c:pt idx="11">
                  <c:v>8.0547112462006076E-3</c:v>
                </c:pt>
                <c:pt idx="12">
                  <c:v>5.9270516717325229E-3</c:v>
                </c:pt>
              </c:numCache>
            </c:numRef>
          </c:val>
          <c:extLst>
            <c:ext xmlns:c16="http://schemas.microsoft.com/office/drawing/2014/chart" uri="{C3380CC4-5D6E-409C-BE32-E72D297353CC}">
              <c16:uniqueId val="{00000000-0441-4972-B4B3-E041326FA17A}"/>
            </c:ext>
          </c:extLst>
        </c:ser>
        <c:dLbls>
          <c:showLegendKey val="0"/>
          <c:showVal val="0"/>
          <c:showCatName val="0"/>
          <c:showSerName val="0"/>
          <c:showPercent val="0"/>
          <c:showBubbleSize val="0"/>
        </c:dLbls>
        <c:gapWidth val="60"/>
        <c:axId val="1643395136"/>
        <c:axId val="1643372672"/>
      </c:barChart>
      <c:catAx>
        <c:axId val="16433951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643372672"/>
        <c:crosses val="autoZero"/>
        <c:auto val="1"/>
        <c:lblAlgn val="ctr"/>
        <c:lblOffset val="100"/>
        <c:noMultiLvlLbl val="0"/>
      </c:catAx>
      <c:valAx>
        <c:axId val="1643372672"/>
        <c:scaling>
          <c:orientation val="minMax"/>
        </c:scaling>
        <c:delete val="1"/>
        <c:axPos val="t"/>
        <c:numFmt formatCode="0%" sourceLinked="1"/>
        <c:majorTickMark val="none"/>
        <c:minorTickMark val="none"/>
        <c:tickLblPos val="nextTo"/>
        <c:crossAx val="1643395136"/>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Jeste li ove sezone snižavali cijene u odnosu na prošlu sezonu? (ukupni uzorak, N=2177)</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'total grafovi'!$F$178</c:f>
              <c:strCache>
                <c:ptCount val="1"/>
                <c:pt idx="0">
                  <c:v>%</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grafovi'!$E$179:$E$185</c:f>
              <c:strCache>
                <c:ptCount val="7"/>
                <c:pt idx="0">
                  <c:v>&lt; 10%</c:v>
                </c:pt>
                <c:pt idx="1">
                  <c:v>10 – 20%</c:v>
                </c:pt>
                <c:pt idx="2">
                  <c:v>20 – 30%</c:v>
                </c:pt>
                <c:pt idx="3">
                  <c:v>30 – 40%</c:v>
                </c:pt>
                <c:pt idx="4">
                  <c:v>40 – 50%</c:v>
                </c:pt>
                <c:pt idx="5">
                  <c:v>&gt; 50%</c:v>
                </c:pt>
                <c:pt idx="6">
                  <c:v>nisam snizivao cijene</c:v>
                </c:pt>
              </c:strCache>
            </c:strRef>
          </c:cat>
          <c:val>
            <c:numRef>
              <c:f>'total grafovi'!$F$179:$F$185</c:f>
              <c:numCache>
                <c:formatCode>0%</c:formatCode>
                <c:ptCount val="7"/>
                <c:pt idx="0">
                  <c:v>0.10932475884244373</c:v>
                </c:pt>
                <c:pt idx="1">
                  <c:v>0.28433624253559947</c:v>
                </c:pt>
                <c:pt idx="2">
                  <c:v>0.19108865411116216</c:v>
                </c:pt>
                <c:pt idx="3">
                  <c:v>8.9113458888378502E-2</c:v>
                </c:pt>
                <c:pt idx="4">
                  <c:v>4.3638033991731738E-2</c:v>
                </c:pt>
                <c:pt idx="5">
                  <c:v>1.7914561322921452E-2</c:v>
                </c:pt>
                <c:pt idx="6">
                  <c:v>0.26458429030776298</c:v>
                </c:pt>
              </c:numCache>
            </c:numRef>
          </c:val>
          <c:extLst>
            <c:ext xmlns:c16="http://schemas.microsoft.com/office/drawing/2014/chart" uri="{C3380CC4-5D6E-409C-BE32-E72D297353CC}">
              <c16:uniqueId val="{00000000-DA08-4737-88AB-B8D0A4B701B6}"/>
            </c:ext>
          </c:extLst>
        </c:ser>
        <c:dLbls>
          <c:showLegendKey val="0"/>
          <c:showVal val="0"/>
          <c:showCatName val="0"/>
          <c:showSerName val="0"/>
          <c:showPercent val="0"/>
          <c:showBubbleSize val="0"/>
        </c:dLbls>
        <c:gapWidth val="65"/>
        <c:overlap val="-27"/>
        <c:axId val="1841085727"/>
        <c:axId val="1841086559"/>
      </c:barChart>
      <c:catAx>
        <c:axId val="184108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41086559"/>
        <c:crosses val="autoZero"/>
        <c:auto val="1"/>
        <c:lblAlgn val="ctr"/>
        <c:lblOffset val="100"/>
        <c:noMultiLvlLbl val="0"/>
      </c:catAx>
      <c:valAx>
        <c:axId val="1841086559"/>
        <c:scaling>
          <c:orientation val="minMax"/>
          <c:max val="1"/>
        </c:scaling>
        <c:delete val="1"/>
        <c:axPos val="l"/>
        <c:numFmt formatCode="0%" sourceLinked="1"/>
        <c:majorTickMark val="out"/>
        <c:minorTickMark val="none"/>
        <c:tickLblPos val="nextTo"/>
        <c:crossAx val="1841085727"/>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Jeste li zabilježili smanjen broj rezervacija?(ukupni uzorak, N=2177)</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9145056867891511"/>
          <c:y val="0.28184000899590189"/>
          <c:w val="0.43376574803149603"/>
          <c:h val="0.68828957086216269"/>
        </c:manualLayout>
      </c:layout>
      <c:pieChart>
        <c:varyColors val="1"/>
        <c:ser>
          <c:idx val="0"/>
          <c:order val="0"/>
          <c:explosion val="2"/>
          <c:dPt>
            <c:idx val="0"/>
            <c:bubble3D val="0"/>
            <c:spPr>
              <a:solidFill>
                <a:srgbClr val="375E77"/>
              </a:solidFill>
              <a:ln w="19050">
                <a:solidFill>
                  <a:schemeClr val="lt1"/>
                </a:solidFill>
              </a:ln>
              <a:effectLst/>
            </c:spPr>
            <c:extLst>
              <c:ext xmlns:c16="http://schemas.microsoft.com/office/drawing/2014/chart" uri="{C3380CC4-5D6E-409C-BE32-E72D297353CC}">
                <c16:uniqueId val="{00000001-D346-4D5A-85A0-8BD5F8561673}"/>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D346-4D5A-85A0-8BD5F8561673}"/>
              </c:ext>
            </c:extLst>
          </c:dPt>
          <c:dLbls>
            <c:dLbl>
              <c:idx val="0"/>
              <c:layout>
                <c:manualLayout>
                  <c:x val="0.14444444444444443"/>
                  <c:y val="-9.116810752955247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46-4D5A-85A0-8BD5F8561673}"/>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'total grafovi'!$A$194:$A$195</c:f>
              <c:strCache>
                <c:ptCount val="2"/>
                <c:pt idx="0">
                  <c:v>Da</c:v>
                </c:pt>
                <c:pt idx="1">
                  <c:v>Ne</c:v>
                </c:pt>
              </c:strCache>
            </c:strRef>
          </c:cat>
          <c:val>
            <c:numRef>
              <c:f>'total grafovi'!$C$194:$C$195</c:f>
              <c:numCache>
                <c:formatCode>0%</c:formatCode>
                <c:ptCount val="2"/>
                <c:pt idx="0">
                  <c:v>0.94579696830500692</c:v>
                </c:pt>
                <c:pt idx="1">
                  <c:v>5.420303169499311E-2</c:v>
                </c:pt>
              </c:numCache>
            </c:numRef>
          </c:val>
          <c:extLst>
            <c:ext xmlns:c16="http://schemas.microsoft.com/office/drawing/2014/chart" uri="{C3380CC4-5D6E-409C-BE32-E72D297353CC}">
              <c16:uniqueId val="{00000004-D346-4D5A-85A0-8BD5F8561673}"/>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078429571303587"/>
          <c:y val="0.52518956641974224"/>
          <c:w val="7.2712598425196853E-2"/>
          <c:h val="0.15384725824479142"/>
        </c:manualLayout>
      </c:layout>
      <c:overlay val="0"/>
      <c:spPr>
        <a:noFill/>
        <a:ln>
          <a:noFill/>
        </a:ln>
        <a:effectLst/>
      </c:spPr>
      <c:txPr>
        <a:bodyPr rot="0" spcFirstLastPara="1" vertOverflow="ellipsis" vert="horz" wrap="square" anchor="ctr" anchorCtr="1"/>
        <a:lstStyle/>
        <a:p>
          <a:pPr rtl="0">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Pad rezervacija (N=2055)</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'total grafovi'!$E$198</c:f>
              <c:strCache>
                <c:ptCount val="1"/>
                <c:pt idx="0">
                  <c:v>%</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grafovi'!$D$199:$D$203</c:f>
              <c:strCache>
                <c:ptCount val="5"/>
                <c:pt idx="0">
                  <c:v>&lt; 20%</c:v>
                </c:pt>
                <c:pt idx="1">
                  <c:v>20 – 40%</c:v>
                </c:pt>
                <c:pt idx="2">
                  <c:v>40 – 60%</c:v>
                </c:pt>
                <c:pt idx="3">
                  <c:v>60 – 80%</c:v>
                </c:pt>
                <c:pt idx="4">
                  <c:v>&gt; 80%</c:v>
                </c:pt>
              </c:strCache>
            </c:strRef>
          </c:cat>
          <c:val>
            <c:numRef>
              <c:f>'total grafovi'!$E$199:$E$203</c:f>
              <c:numCache>
                <c:formatCode>0%</c:formatCode>
                <c:ptCount val="5"/>
                <c:pt idx="0">
                  <c:v>6.8126520681265207E-2</c:v>
                </c:pt>
                <c:pt idx="1">
                  <c:v>0.17128953771289537</c:v>
                </c:pt>
                <c:pt idx="2">
                  <c:v>0.24525547445255474</c:v>
                </c:pt>
                <c:pt idx="3">
                  <c:v>0.20583941605839415</c:v>
                </c:pt>
                <c:pt idx="4">
                  <c:v>0.3094890510948905</c:v>
                </c:pt>
              </c:numCache>
            </c:numRef>
          </c:val>
          <c:extLst>
            <c:ext xmlns:c16="http://schemas.microsoft.com/office/drawing/2014/chart" uri="{C3380CC4-5D6E-409C-BE32-E72D297353CC}">
              <c16:uniqueId val="{00000000-6CDF-4E62-A002-736B128E0697}"/>
            </c:ext>
          </c:extLst>
        </c:ser>
        <c:dLbls>
          <c:showLegendKey val="0"/>
          <c:showVal val="0"/>
          <c:showCatName val="0"/>
          <c:showSerName val="0"/>
          <c:showPercent val="0"/>
          <c:showBubbleSize val="0"/>
        </c:dLbls>
        <c:gapWidth val="65"/>
        <c:overlap val="-27"/>
        <c:axId val="1841085727"/>
        <c:axId val="1841086559"/>
      </c:barChart>
      <c:catAx>
        <c:axId val="184108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41086559"/>
        <c:crosses val="autoZero"/>
        <c:auto val="1"/>
        <c:lblAlgn val="ctr"/>
        <c:lblOffset val="100"/>
        <c:noMultiLvlLbl val="0"/>
      </c:catAx>
      <c:valAx>
        <c:axId val="1841086559"/>
        <c:scaling>
          <c:orientation val="minMax"/>
          <c:max val="0.60000000000000009"/>
        </c:scaling>
        <c:delete val="1"/>
        <c:axPos val="l"/>
        <c:numFmt formatCode="0%" sourceLinked="1"/>
        <c:majorTickMark val="out"/>
        <c:minorTickMark val="none"/>
        <c:tickLblPos val="nextTo"/>
        <c:crossAx val="1841085727"/>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Jeste li zabilježili otkazivanje rezervacija?(ukupni uzorak, N=2177)</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037218233750194"/>
          <c:y val="0.28307870855800082"/>
          <c:w val="0.50484416010498689"/>
          <c:h val="0.60117159379156404"/>
        </c:manualLayout>
      </c:layout>
      <c:pieChart>
        <c:varyColors val="1"/>
        <c:ser>
          <c:idx val="0"/>
          <c:order val="0"/>
          <c:explosion val="2"/>
          <c:dPt>
            <c:idx val="0"/>
            <c:bubble3D val="0"/>
            <c:spPr>
              <a:solidFill>
                <a:srgbClr val="375E77"/>
              </a:solidFill>
              <a:ln w="19050">
                <a:solidFill>
                  <a:schemeClr val="lt1"/>
                </a:solidFill>
              </a:ln>
              <a:effectLst/>
            </c:spPr>
            <c:extLst>
              <c:ext xmlns:c16="http://schemas.microsoft.com/office/drawing/2014/chart" uri="{C3380CC4-5D6E-409C-BE32-E72D297353CC}">
                <c16:uniqueId val="{00000001-5145-46E5-BEB0-9DFC43D43917}"/>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5145-46E5-BEB0-9DFC43D43917}"/>
              </c:ext>
            </c:extLst>
          </c:dPt>
          <c:dLbls>
            <c:dLbl>
              <c:idx val="0"/>
              <c:layout>
                <c:manualLayout>
                  <c:x val="9.4444444444444345E-2"/>
                  <c:y val="-8.2051296776597213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145-46E5-BEB0-9DFC43D43917}"/>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'total grafovi'!$A$212:$A$213</c:f>
              <c:strCache>
                <c:ptCount val="2"/>
                <c:pt idx="0">
                  <c:v>Da</c:v>
                </c:pt>
                <c:pt idx="1">
                  <c:v>Ne</c:v>
                </c:pt>
              </c:strCache>
            </c:strRef>
          </c:cat>
          <c:val>
            <c:numRef>
              <c:f>'total grafovi'!$C$212:$C$213</c:f>
              <c:numCache>
                <c:formatCode>0%</c:formatCode>
                <c:ptCount val="2"/>
                <c:pt idx="0">
                  <c:v>0.89802480477721636</c:v>
                </c:pt>
                <c:pt idx="1">
                  <c:v>0.10197519522278364</c:v>
                </c:pt>
              </c:numCache>
            </c:numRef>
          </c:val>
          <c:extLst>
            <c:ext xmlns:c16="http://schemas.microsoft.com/office/drawing/2014/chart" uri="{C3380CC4-5D6E-409C-BE32-E72D297353CC}">
              <c16:uniqueId val="{00000004-5145-46E5-BEB0-9DFC43D43917}"/>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078429571303587"/>
          <c:y val="0.52518956641974224"/>
          <c:w val="7.2712598425196853E-2"/>
          <c:h val="0.15384725824479142"/>
        </c:manualLayout>
      </c:layout>
      <c:overlay val="0"/>
      <c:spPr>
        <a:noFill/>
        <a:ln>
          <a:noFill/>
        </a:ln>
        <a:effectLst/>
      </c:spPr>
      <c:txPr>
        <a:bodyPr rot="0" spcFirstLastPara="1" vertOverflow="ellipsis" vert="horz" wrap="square" anchor="ctr" anchorCtr="1"/>
        <a:lstStyle/>
        <a:p>
          <a:pPr rtl="0">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Otkazivanje rezervacija po mjesecima</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'total grafovi'!$F$229</c:f>
              <c:strCache>
                <c:ptCount val="1"/>
                <c:pt idx="0">
                  <c:v>&lt; 30%</c:v>
                </c:pt>
              </c:strCache>
            </c:strRef>
          </c:tx>
          <c:spPr>
            <a:solidFill>
              <a:schemeClr val="accent2">
                <a:tint val="58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grafovi'!$G$228:$J$228</c:f>
              <c:strCache>
                <c:ptCount val="4"/>
                <c:pt idx="0">
                  <c:v>Srpanj (N=1899)</c:v>
                </c:pt>
                <c:pt idx="1">
                  <c:v>Kolovoz (N=1814)</c:v>
                </c:pt>
                <c:pt idx="2">
                  <c:v>Rujan (N=1610)</c:v>
                </c:pt>
                <c:pt idx="3">
                  <c:v>Listopad (N=1258)</c:v>
                </c:pt>
              </c:strCache>
            </c:strRef>
          </c:cat>
          <c:val>
            <c:numRef>
              <c:f>'total grafovi'!$G$229:$J$229</c:f>
              <c:numCache>
                <c:formatCode>0%</c:formatCode>
                <c:ptCount val="4"/>
                <c:pt idx="0">
                  <c:v>0.26013691416535017</c:v>
                </c:pt>
                <c:pt idx="1">
                  <c:v>0.30209481808158767</c:v>
                </c:pt>
                <c:pt idx="2">
                  <c:v>0.36956521739130432</c:v>
                </c:pt>
                <c:pt idx="3">
                  <c:v>0.44356120826709061</c:v>
                </c:pt>
              </c:numCache>
            </c:numRef>
          </c:val>
          <c:extLst>
            <c:ext xmlns:c16="http://schemas.microsoft.com/office/drawing/2014/chart" uri="{C3380CC4-5D6E-409C-BE32-E72D297353CC}">
              <c16:uniqueId val="{00000000-52F4-4EE0-9A99-DDE5B54EA6A4}"/>
            </c:ext>
          </c:extLst>
        </c:ser>
        <c:ser>
          <c:idx val="1"/>
          <c:order val="1"/>
          <c:tx>
            <c:strRef>
              <c:f>'total grafovi'!$F$230</c:f>
              <c:strCache>
                <c:ptCount val="1"/>
                <c:pt idx="0">
                  <c:v>30 – 60%</c:v>
                </c:pt>
              </c:strCache>
            </c:strRef>
          </c:tx>
          <c:spPr>
            <a:solidFill>
              <a:schemeClr val="accent2">
                <a:tint val="86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grafovi'!$G$228:$J$228</c:f>
              <c:strCache>
                <c:ptCount val="4"/>
                <c:pt idx="0">
                  <c:v>Srpanj (N=1899)</c:v>
                </c:pt>
                <c:pt idx="1">
                  <c:v>Kolovoz (N=1814)</c:v>
                </c:pt>
                <c:pt idx="2">
                  <c:v>Rujan (N=1610)</c:v>
                </c:pt>
                <c:pt idx="3">
                  <c:v>Listopad (N=1258)</c:v>
                </c:pt>
              </c:strCache>
            </c:strRef>
          </c:cat>
          <c:val>
            <c:numRef>
              <c:f>'total grafovi'!$G$230:$J$230</c:f>
              <c:numCache>
                <c:formatCode>0%</c:formatCode>
                <c:ptCount val="4"/>
                <c:pt idx="0">
                  <c:v>0.29225908372827802</c:v>
                </c:pt>
                <c:pt idx="1">
                  <c:v>0.28390297684674753</c:v>
                </c:pt>
                <c:pt idx="2">
                  <c:v>0.14099378881987579</c:v>
                </c:pt>
                <c:pt idx="3">
                  <c:v>7.0747217806041332E-2</c:v>
                </c:pt>
              </c:numCache>
            </c:numRef>
          </c:val>
          <c:extLst>
            <c:ext xmlns:c16="http://schemas.microsoft.com/office/drawing/2014/chart" uri="{C3380CC4-5D6E-409C-BE32-E72D297353CC}">
              <c16:uniqueId val="{00000001-52F4-4EE0-9A99-DDE5B54EA6A4}"/>
            </c:ext>
          </c:extLst>
        </c:ser>
        <c:ser>
          <c:idx val="2"/>
          <c:order val="2"/>
          <c:tx>
            <c:strRef>
              <c:f>'total grafovi'!$F$231</c:f>
              <c:strCache>
                <c:ptCount val="1"/>
                <c:pt idx="0">
                  <c:v>60 – 90%</c:v>
                </c:pt>
              </c:strCache>
            </c:strRef>
          </c:tx>
          <c:spPr>
            <a:solidFill>
              <a:schemeClr val="accent2">
                <a:shade val="86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grafovi'!$G$228:$J$228</c:f>
              <c:strCache>
                <c:ptCount val="4"/>
                <c:pt idx="0">
                  <c:v>Srpanj (N=1899)</c:v>
                </c:pt>
                <c:pt idx="1">
                  <c:v>Kolovoz (N=1814)</c:v>
                </c:pt>
                <c:pt idx="2">
                  <c:v>Rujan (N=1610)</c:v>
                </c:pt>
                <c:pt idx="3">
                  <c:v>Listopad (N=1258)</c:v>
                </c:pt>
              </c:strCache>
            </c:strRef>
          </c:cat>
          <c:val>
            <c:numRef>
              <c:f>'total grafovi'!$G$231:$J$231</c:f>
              <c:numCache>
                <c:formatCode>0%</c:formatCode>
                <c:ptCount val="4"/>
                <c:pt idx="0">
                  <c:v>0.20747761979989468</c:v>
                </c:pt>
                <c:pt idx="1">
                  <c:v>0.20837927232635062</c:v>
                </c:pt>
                <c:pt idx="2">
                  <c:v>0.14906832298136646</c:v>
                </c:pt>
                <c:pt idx="3">
                  <c:v>8.3465818759936403E-2</c:v>
                </c:pt>
              </c:numCache>
            </c:numRef>
          </c:val>
          <c:extLst>
            <c:ext xmlns:c16="http://schemas.microsoft.com/office/drawing/2014/chart" uri="{C3380CC4-5D6E-409C-BE32-E72D297353CC}">
              <c16:uniqueId val="{00000002-52F4-4EE0-9A99-DDE5B54EA6A4}"/>
            </c:ext>
          </c:extLst>
        </c:ser>
        <c:ser>
          <c:idx val="3"/>
          <c:order val="3"/>
          <c:tx>
            <c:strRef>
              <c:f>'total grafovi'!$F$232</c:f>
              <c:strCache>
                <c:ptCount val="1"/>
                <c:pt idx="0">
                  <c:v>&gt; 90%</c:v>
                </c:pt>
              </c:strCache>
            </c:strRef>
          </c:tx>
          <c:spPr>
            <a:solidFill>
              <a:schemeClr val="accent2">
                <a:shade val="58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grafovi'!$G$228:$J$228</c:f>
              <c:strCache>
                <c:ptCount val="4"/>
                <c:pt idx="0">
                  <c:v>Srpanj (N=1899)</c:v>
                </c:pt>
                <c:pt idx="1">
                  <c:v>Kolovoz (N=1814)</c:v>
                </c:pt>
                <c:pt idx="2">
                  <c:v>Rujan (N=1610)</c:v>
                </c:pt>
                <c:pt idx="3">
                  <c:v>Listopad (N=1258)</c:v>
                </c:pt>
              </c:strCache>
            </c:strRef>
          </c:cat>
          <c:val>
            <c:numRef>
              <c:f>'total grafovi'!$G$232:$J$232</c:f>
              <c:numCache>
                <c:formatCode>0%</c:formatCode>
                <c:ptCount val="4"/>
                <c:pt idx="0">
                  <c:v>0.24012638230647709</c:v>
                </c:pt>
                <c:pt idx="1">
                  <c:v>0.20562293274531424</c:v>
                </c:pt>
                <c:pt idx="2">
                  <c:v>0.34037267080745343</c:v>
                </c:pt>
                <c:pt idx="3">
                  <c:v>0.40222575516693165</c:v>
                </c:pt>
              </c:numCache>
            </c:numRef>
          </c:val>
          <c:extLst>
            <c:ext xmlns:c16="http://schemas.microsoft.com/office/drawing/2014/chart" uri="{C3380CC4-5D6E-409C-BE32-E72D297353CC}">
              <c16:uniqueId val="{00000003-52F4-4EE0-9A99-DDE5B54EA6A4}"/>
            </c:ext>
          </c:extLst>
        </c:ser>
        <c:dLbls>
          <c:showLegendKey val="0"/>
          <c:showVal val="0"/>
          <c:showCatName val="0"/>
          <c:showSerName val="0"/>
          <c:showPercent val="0"/>
          <c:showBubbleSize val="0"/>
        </c:dLbls>
        <c:gapWidth val="65"/>
        <c:overlap val="-27"/>
        <c:axId val="1841085727"/>
        <c:axId val="1841086559"/>
      </c:barChart>
      <c:catAx>
        <c:axId val="184108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41086559"/>
        <c:crosses val="autoZero"/>
        <c:auto val="1"/>
        <c:lblAlgn val="ctr"/>
        <c:lblOffset val="100"/>
        <c:noMultiLvlLbl val="0"/>
      </c:catAx>
      <c:valAx>
        <c:axId val="1841086559"/>
        <c:scaling>
          <c:orientation val="minMax"/>
          <c:max val="0.60000000000000009"/>
        </c:scaling>
        <c:delete val="1"/>
        <c:axPos val="l"/>
        <c:numFmt formatCode="0%" sourceLinked="1"/>
        <c:majorTickMark val="out"/>
        <c:minorTickMark val="none"/>
        <c:tickLblPos val="nextTo"/>
        <c:crossAx val="1841085727"/>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Pretrpljena financijska šteta u prvih 6 mjeseci 2020. (ukupni uzorak, N=2177)</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'total grafovi'!$F$250</c:f>
              <c:strCache>
                <c:ptCount val="1"/>
                <c:pt idx="0">
                  <c:v>%</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grafovi'!$E$251:$E$260</c:f>
              <c:strCache>
                <c:ptCount val="10"/>
                <c:pt idx="0">
                  <c:v>do 5 000 kn</c:v>
                </c:pt>
                <c:pt idx="1">
                  <c:v>5 000 kn - 10 000 kn</c:v>
                </c:pt>
                <c:pt idx="2">
                  <c:v>10 000 kn - 50 000 kn</c:v>
                </c:pt>
                <c:pt idx="3">
                  <c:v>50 000 kn - 100 000 kn</c:v>
                </c:pt>
                <c:pt idx="4">
                  <c:v>100 000 kn - 150 000 kn</c:v>
                </c:pt>
                <c:pt idx="5">
                  <c:v>više od 150 000 kn</c:v>
                </c:pt>
                <c:pt idx="6">
                  <c:v>morat ću zatvoriti smještaj</c:v>
                </c:pt>
                <c:pt idx="7">
                  <c:v>morat ću zatvoriti popratni obrt ili tvrtku</c:v>
                </c:pt>
                <c:pt idx="8">
                  <c:v>nemam znatniji financijski gubitak</c:v>
                </c:pt>
                <c:pt idx="9">
                  <c:v>zaradio sam</c:v>
                </c:pt>
              </c:strCache>
            </c:strRef>
          </c:cat>
          <c:val>
            <c:numRef>
              <c:f>'total grafovi'!$F$251:$F$260</c:f>
              <c:numCache>
                <c:formatCode>0%</c:formatCode>
                <c:ptCount val="10"/>
                <c:pt idx="0">
                  <c:v>0.11254019292604502</c:v>
                </c:pt>
                <c:pt idx="1">
                  <c:v>0.24345429490124024</c:v>
                </c:pt>
                <c:pt idx="2">
                  <c:v>0.41570969223702342</c:v>
                </c:pt>
                <c:pt idx="3">
                  <c:v>7.0739549839228297E-2</c:v>
                </c:pt>
                <c:pt idx="4">
                  <c:v>1.7455213596692696E-2</c:v>
                </c:pt>
                <c:pt idx="5">
                  <c:v>1.6995865870463943E-2</c:v>
                </c:pt>
                <c:pt idx="6">
                  <c:v>5.1906293063849335E-2</c:v>
                </c:pt>
                <c:pt idx="7">
                  <c:v>5.5121727147450618E-3</c:v>
                </c:pt>
                <c:pt idx="8">
                  <c:v>6.24712907671107E-2</c:v>
                </c:pt>
                <c:pt idx="9">
                  <c:v>3.2154340836012861E-3</c:v>
                </c:pt>
              </c:numCache>
            </c:numRef>
          </c:val>
          <c:extLst>
            <c:ext xmlns:c16="http://schemas.microsoft.com/office/drawing/2014/chart" uri="{C3380CC4-5D6E-409C-BE32-E72D297353CC}">
              <c16:uniqueId val="{00000000-56BE-43CD-A756-262316E5BB5E}"/>
            </c:ext>
          </c:extLst>
        </c:ser>
        <c:dLbls>
          <c:showLegendKey val="0"/>
          <c:showVal val="0"/>
          <c:showCatName val="0"/>
          <c:showSerName val="0"/>
          <c:showPercent val="0"/>
          <c:showBubbleSize val="0"/>
        </c:dLbls>
        <c:gapWidth val="65"/>
        <c:overlap val="-27"/>
        <c:axId val="1841085727"/>
        <c:axId val="1841086559"/>
      </c:barChart>
      <c:catAx>
        <c:axId val="184108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41086559"/>
        <c:crosses val="autoZero"/>
        <c:auto val="1"/>
        <c:lblAlgn val="ctr"/>
        <c:lblOffset val="100"/>
        <c:noMultiLvlLbl val="0"/>
      </c:catAx>
      <c:valAx>
        <c:axId val="1841086559"/>
        <c:scaling>
          <c:orientation val="minMax"/>
          <c:max val="0.60000000000000009"/>
        </c:scaling>
        <c:delete val="1"/>
        <c:axPos val="l"/>
        <c:numFmt formatCode="0%" sourceLinked="1"/>
        <c:majorTickMark val="out"/>
        <c:minorTickMark val="none"/>
        <c:tickLblPos val="nextTo"/>
        <c:crossAx val="1841085727"/>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Subjektivna procjena gubitka u naredna tri mjeseca (u istim uvjetima) (ukupni uzorak, N=2177) </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'total grafovi'!$F$272</c:f>
              <c:strCache>
                <c:ptCount val="1"/>
                <c:pt idx="0">
                  <c:v>%</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grafovi'!$E$273:$E$282</c:f>
              <c:strCache>
                <c:ptCount val="10"/>
                <c:pt idx="0">
                  <c:v>do 10 000 kn</c:v>
                </c:pt>
                <c:pt idx="1">
                  <c:v>10 000 kn - 50 000 kn</c:v>
                </c:pt>
                <c:pt idx="2">
                  <c:v>50 000 kn - 100 000 kn</c:v>
                </c:pt>
                <c:pt idx="3">
                  <c:v>100 000 kn - 150 000 kn</c:v>
                </c:pt>
                <c:pt idx="4">
                  <c:v>150 000 kn - 200 000 kn</c:v>
                </c:pt>
                <c:pt idx="5">
                  <c:v>više od 200 000 kn</c:v>
                </c:pt>
                <c:pt idx="6">
                  <c:v>morat ću zatvoriti smještaj</c:v>
                </c:pt>
                <c:pt idx="7">
                  <c:v>morat ću zatvoriti popratni obrt ili tvrtku</c:v>
                </c:pt>
                <c:pt idx="8">
                  <c:v>neću imati znatniji financijski gubitak</c:v>
                </c:pt>
                <c:pt idx="9">
                  <c:v>zaradit ću</c:v>
                </c:pt>
              </c:strCache>
            </c:strRef>
          </c:cat>
          <c:val>
            <c:numRef>
              <c:f>'total grafovi'!$F$273:$F$282</c:f>
              <c:numCache>
                <c:formatCode>0%</c:formatCode>
                <c:ptCount val="10"/>
                <c:pt idx="0">
                  <c:v>8.7735415709692233E-2</c:v>
                </c:pt>
                <c:pt idx="1">
                  <c:v>0.47955902618282037</c:v>
                </c:pt>
                <c:pt idx="2">
                  <c:v>0.22645842903077629</c:v>
                </c:pt>
                <c:pt idx="3">
                  <c:v>6.6605420303169502E-2</c:v>
                </c:pt>
                <c:pt idx="4">
                  <c:v>3.3991731740927886E-2</c:v>
                </c:pt>
                <c:pt idx="5">
                  <c:v>2.1129995406522738E-2</c:v>
                </c:pt>
                <c:pt idx="6">
                  <c:v>4.5016077170418008E-2</c:v>
                </c:pt>
                <c:pt idx="7">
                  <c:v>4.1341295360587966E-3</c:v>
                </c:pt>
                <c:pt idx="8">
                  <c:v>2.8020211299954065E-2</c:v>
                </c:pt>
                <c:pt idx="9">
                  <c:v>7.3495636196600827E-3</c:v>
                </c:pt>
              </c:numCache>
            </c:numRef>
          </c:val>
          <c:extLst>
            <c:ext xmlns:c16="http://schemas.microsoft.com/office/drawing/2014/chart" uri="{C3380CC4-5D6E-409C-BE32-E72D297353CC}">
              <c16:uniqueId val="{00000000-6B0D-47F3-AED1-9ADB96DAB23D}"/>
            </c:ext>
          </c:extLst>
        </c:ser>
        <c:dLbls>
          <c:showLegendKey val="0"/>
          <c:showVal val="0"/>
          <c:showCatName val="0"/>
          <c:showSerName val="0"/>
          <c:showPercent val="0"/>
          <c:showBubbleSize val="0"/>
        </c:dLbls>
        <c:gapWidth val="65"/>
        <c:overlap val="-27"/>
        <c:axId val="1841085727"/>
        <c:axId val="1841086559"/>
      </c:barChart>
      <c:catAx>
        <c:axId val="184108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41086559"/>
        <c:crosses val="autoZero"/>
        <c:auto val="1"/>
        <c:lblAlgn val="ctr"/>
        <c:lblOffset val="100"/>
        <c:noMultiLvlLbl val="0"/>
      </c:catAx>
      <c:valAx>
        <c:axId val="1841086559"/>
        <c:scaling>
          <c:orientation val="minMax"/>
          <c:max val="0.60000000000000009"/>
        </c:scaling>
        <c:delete val="1"/>
        <c:axPos val="l"/>
        <c:numFmt formatCode="0%" sourceLinked="1"/>
        <c:majorTickMark val="out"/>
        <c:minorTickMark val="none"/>
        <c:tickLblPos val="nextTo"/>
        <c:crossAx val="1841085727"/>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Oblik pružanja usluga (ukupni uzorak, N=2177)</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grafovi'!$A$74:$A$76</c:f>
              <c:strCache>
                <c:ptCount val="3"/>
                <c:pt idx="0">
                  <c:v>samo pružanje usluga smještaja</c:v>
                </c:pt>
                <c:pt idx="1">
                  <c:v>noćenje s doručkom</c:v>
                </c:pt>
                <c:pt idx="2">
                  <c:v>seoski turizam</c:v>
                </c:pt>
              </c:strCache>
            </c:strRef>
          </c:cat>
          <c:val>
            <c:numRef>
              <c:f>'total grafovi'!$C$74:$C$76</c:f>
              <c:numCache>
                <c:formatCode>0%</c:formatCode>
                <c:ptCount val="3"/>
                <c:pt idx="0">
                  <c:v>0.95084979329352315</c:v>
                </c:pt>
                <c:pt idx="1">
                  <c:v>3.5829122645842905E-2</c:v>
                </c:pt>
                <c:pt idx="2">
                  <c:v>1.0105649977032614E-2</c:v>
                </c:pt>
              </c:numCache>
            </c:numRef>
          </c:val>
          <c:extLst>
            <c:ext xmlns:c16="http://schemas.microsoft.com/office/drawing/2014/chart" uri="{C3380CC4-5D6E-409C-BE32-E72D297353CC}">
              <c16:uniqueId val="{00000000-5A24-4919-9487-147AEC5843AA}"/>
            </c:ext>
          </c:extLst>
        </c:ser>
        <c:dLbls>
          <c:showLegendKey val="0"/>
          <c:showVal val="0"/>
          <c:showCatName val="0"/>
          <c:showSerName val="0"/>
          <c:showPercent val="0"/>
          <c:showBubbleSize val="0"/>
        </c:dLbls>
        <c:gapWidth val="65"/>
        <c:overlap val="-27"/>
        <c:axId val="1841085727"/>
        <c:axId val="1841086559"/>
      </c:barChart>
      <c:catAx>
        <c:axId val="184108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41086559"/>
        <c:crosses val="autoZero"/>
        <c:auto val="1"/>
        <c:lblAlgn val="ctr"/>
        <c:lblOffset val="100"/>
        <c:noMultiLvlLbl val="0"/>
      </c:catAx>
      <c:valAx>
        <c:axId val="1841086559"/>
        <c:scaling>
          <c:orientation val="minMax"/>
        </c:scaling>
        <c:delete val="1"/>
        <c:axPos val="l"/>
        <c:numFmt formatCode="0%" sourceLinked="1"/>
        <c:majorTickMark val="none"/>
        <c:minorTickMark val="none"/>
        <c:tickLblPos val="nextTo"/>
        <c:crossAx val="1841085727"/>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Jeste li imali goste kojima je tijekom boravka u RH dijagnosticiran Covid-19? (ukupni uzorak, N=2177)</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9145056867891511"/>
          <c:y val="0.28184000899590189"/>
          <c:w val="0.43376574803149603"/>
          <c:h val="0.68828957086216269"/>
        </c:manualLayout>
      </c:layout>
      <c:pieChart>
        <c:varyColors val="1"/>
        <c:ser>
          <c:idx val="0"/>
          <c:order val="0"/>
          <c:explosion val="2"/>
          <c:dPt>
            <c:idx val="0"/>
            <c:bubble3D val="0"/>
            <c:spPr>
              <a:solidFill>
                <a:srgbClr val="375E77"/>
              </a:solidFill>
              <a:ln w="19050">
                <a:solidFill>
                  <a:schemeClr val="lt1"/>
                </a:solidFill>
              </a:ln>
              <a:effectLst/>
            </c:spPr>
            <c:extLst>
              <c:ext xmlns:c16="http://schemas.microsoft.com/office/drawing/2014/chart" uri="{C3380CC4-5D6E-409C-BE32-E72D297353CC}">
                <c16:uniqueId val="{00000001-7D22-4DD3-BBA8-ABDF646F491B}"/>
              </c:ext>
            </c:extLst>
          </c:dPt>
          <c:dPt>
            <c:idx val="1"/>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3-7D22-4DD3-BBA8-ABDF646F491B}"/>
              </c:ext>
            </c:extLst>
          </c:dPt>
          <c:dLbls>
            <c:dLbl>
              <c:idx val="0"/>
              <c:layout>
                <c:manualLayout>
                  <c:x val="4.2789907674586833E-2"/>
                  <c:y val="-4.1924254945572342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D22-4DD3-BBA8-ABDF646F491B}"/>
                </c:ext>
              </c:extLst>
            </c:dLbl>
            <c:dLbl>
              <c:idx val="1"/>
              <c:layout>
                <c:manualLayout>
                  <c:x val="-0.1601291445414651"/>
                  <c:y val="-5.8394169533753974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D22-4DD3-BBA8-ABDF646F491B}"/>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'total grafovi'!$A$293:$A$294</c:f>
              <c:strCache>
                <c:ptCount val="2"/>
                <c:pt idx="0">
                  <c:v>da</c:v>
                </c:pt>
                <c:pt idx="1">
                  <c:v>ne</c:v>
                </c:pt>
              </c:strCache>
            </c:strRef>
          </c:cat>
          <c:val>
            <c:numRef>
              <c:f>'total grafovi'!$C$293:$C$294</c:f>
              <c:numCache>
                <c:formatCode>0%</c:formatCode>
                <c:ptCount val="2"/>
                <c:pt idx="0">
                  <c:v>5.052824988516307E-3</c:v>
                </c:pt>
                <c:pt idx="1">
                  <c:v>0.99494717501148366</c:v>
                </c:pt>
              </c:numCache>
            </c:numRef>
          </c:val>
          <c:extLst>
            <c:ext xmlns:c16="http://schemas.microsoft.com/office/drawing/2014/chart" uri="{C3380CC4-5D6E-409C-BE32-E72D297353CC}">
              <c16:uniqueId val="{00000004-7D22-4DD3-BBA8-ABDF646F491B}"/>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078429571303587"/>
          <c:y val="0.52518956641974224"/>
          <c:w val="7.2712598425196853E-2"/>
          <c:h val="0.15384725824479142"/>
        </c:manualLayout>
      </c:layout>
      <c:overlay val="0"/>
      <c:spPr>
        <a:noFill/>
        <a:ln>
          <a:noFill/>
        </a:ln>
        <a:effectLst/>
      </c:spPr>
      <c:txPr>
        <a:bodyPr rot="0" spcFirstLastPara="1" vertOverflow="ellipsis" vert="horz" wrap="square" anchor="ctr" anchorCtr="1"/>
        <a:lstStyle/>
        <a:p>
          <a:pPr rtl="0">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Jesu li vam jasne odluke Stožera CZ koje se odnose na vaše poslovanje? (ukupni uzorak, N=2177) </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375E77"/>
            </a:solidFill>
            <a:ln>
              <a:noFill/>
            </a:ln>
            <a:effectLst/>
          </c:spPr>
          <c:invertIfNegative val="0"/>
          <c:dPt>
            <c:idx val="0"/>
            <c:invertIfNegative val="0"/>
            <c:bubble3D val="0"/>
            <c:spPr>
              <a:solidFill>
                <a:srgbClr val="375E77"/>
              </a:solidFill>
              <a:ln>
                <a:noFill/>
              </a:ln>
              <a:effectLst/>
            </c:spPr>
            <c:extLst>
              <c:ext xmlns:c16="http://schemas.microsoft.com/office/drawing/2014/chart" uri="{C3380CC4-5D6E-409C-BE32-E72D297353CC}">
                <c16:uniqueId val="{00000001-14F6-4F61-B721-B46EE2BD10B8}"/>
              </c:ext>
            </c:extLst>
          </c:dPt>
          <c:dPt>
            <c:idx val="1"/>
            <c:invertIfNegative val="0"/>
            <c:bubble3D val="0"/>
            <c:spPr>
              <a:solidFill>
                <a:srgbClr val="375E77"/>
              </a:solidFill>
              <a:ln>
                <a:noFill/>
              </a:ln>
              <a:effectLst/>
            </c:spPr>
            <c:extLst>
              <c:ext xmlns:c16="http://schemas.microsoft.com/office/drawing/2014/chart" uri="{C3380CC4-5D6E-409C-BE32-E72D297353CC}">
                <c16:uniqueId val="{00000003-14F6-4F61-B721-B46EE2BD10B8}"/>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5-14F6-4F61-B721-B46EE2BD10B8}"/>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14F6-4F61-B721-B46EE2BD10B8}"/>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grafovi'!$A$394:$A$397</c:f>
              <c:strCache>
                <c:ptCount val="4"/>
                <c:pt idx="0">
                  <c:v>Sve su mi dosadašnje odluke bile nejasne</c:v>
                </c:pt>
                <c:pt idx="1">
                  <c:v>Većina mi je odluka dosad bila nejasna</c:v>
                </c:pt>
                <c:pt idx="2">
                  <c:v>Većina mi je odluka dosad bila jasna</c:v>
                </c:pt>
                <c:pt idx="3">
                  <c:v>Sve su mi odluke dosad bile jasne</c:v>
                </c:pt>
              </c:strCache>
            </c:strRef>
          </c:cat>
          <c:val>
            <c:numRef>
              <c:f>'total grafovi'!$C$394:$C$397</c:f>
              <c:numCache>
                <c:formatCode>0%</c:formatCode>
                <c:ptCount val="4"/>
                <c:pt idx="0">
                  <c:v>4.8231511254019289E-2</c:v>
                </c:pt>
                <c:pt idx="1">
                  <c:v>0.17868626550298575</c:v>
                </c:pt>
                <c:pt idx="2">
                  <c:v>0.49885163068442812</c:v>
                </c:pt>
                <c:pt idx="3">
                  <c:v>0.27423059255856685</c:v>
                </c:pt>
              </c:numCache>
            </c:numRef>
          </c:val>
          <c:extLst>
            <c:ext xmlns:c16="http://schemas.microsoft.com/office/drawing/2014/chart" uri="{C3380CC4-5D6E-409C-BE32-E72D297353CC}">
              <c16:uniqueId val="{00000008-14F6-4F61-B721-B46EE2BD10B8}"/>
            </c:ext>
          </c:extLst>
        </c:ser>
        <c:dLbls>
          <c:showLegendKey val="0"/>
          <c:showVal val="0"/>
          <c:showCatName val="0"/>
          <c:showSerName val="0"/>
          <c:showPercent val="0"/>
          <c:showBubbleSize val="0"/>
        </c:dLbls>
        <c:gapWidth val="65"/>
        <c:overlap val="-27"/>
        <c:axId val="1841085727"/>
        <c:axId val="1841086559"/>
      </c:barChart>
      <c:catAx>
        <c:axId val="184108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41086559"/>
        <c:crosses val="autoZero"/>
        <c:auto val="1"/>
        <c:lblAlgn val="ctr"/>
        <c:lblOffset val="100"/>
        <c:noMultiLvlLbl val="0"/>
      </c:catAx>
      <c:valAx>
        <c:axId val="1841086559"/>
        <c:scaling>
          <c:orientation val="minMax"/>
          <c:max val="1"/>
        </c:scaling>
        <c:delete val="1"/>
        <c:axPos val="l"/>
        <c:numFmt formatCode="0%" sourceLinked="1"/>
        <c:majorTickMark val="out"/>
        <c:minorTickMark val="none"/>
        <c:tickLblPos val="nextTo"/>
        <c:crossAx val="1841085727"/>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Jesu li vam pomogle mjere Vlade RH namijenjene iznajmljivačima privatnog smještaja? (ukupni uzorak, N=2177) </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375E77"/>
            </a:solidFill>
            <a:ln>
              <a:noFill/>
            </a:ln>
            <a:effectLst/>
          </c:spPr>
          <c:invertIfNegative val="0"/>
          <c:dPt>
            <c:idx val="1"/>
            <c:invertIfNegative val="0"/>
            <c:bubble3D val="0"/>
            <c:spPr>
              <a:solidFill>
                <a:schemeClr val="accent4"/>
              </a:solidFill>
              <a:ln>
                <a:noFill/>
              </a:ln>
              <a:effectLst/>
            </c:spPr>
            <c:extLst>
              <c:ext xmlns:c16="http://schemas.microsoft.com/office/drawing/2014/chart" uri="{C3380CC4-5D6E-409C-BE32-E72D297353CC}">
                <c16:uniqueId val="{00000001-3ECE-4F66-9B3F-5DCE434A7726}"/>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3-3ECE-4F66-9B3F-5DCE434A7726}"/>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grafovi'!$A$311:$A$313</c:f>
              <c:strCache>
                <c:ptCount val="3"/>
                <c:pt idx="0">
                  <c:v>Nisu mi uopće pomogle</c:v>
                </c:pt>
                <c:pt idx="1">
                  <c:v>Donekle su mi pomogle</c:v>
                </c:pt>
                <c:pt idx="2">
                  <c:v>Znatno su mi pomogle</c:v>
                </c:pt>
              </c:strCache>
            </c:strRef>
          </c:cat>
          <c:val>
            <c:numRef>
              <c:f>'total grafovi'!$C$311:$C$313</c:f>
              <c:numCache>
                <c:formatCode>0%</c:formatCode>
                <c:ptCount val="3"/>
                <c:pt idx="0">
                  <c:v>0.47450620119430409</c:v>
                </c:pt>
                <c:pt idx="1">
                  <c:v>0.44556729444189253</c:v>
                </c:pt>
                <c:pt idx="2">
                  <c:v>7.99265043638034E-2</c:v>
                </c:pt>
              </c:numCache>
            </c:numRef>
          </c:val>
          <c:extLst>
            <c:ext xmlns:c16="http://schemas.microsoft.com/office/drawing/2014/chart" uri="{C3380CC4-5D6E-409C-BE32-E72D297353CC}">
              <c16:uniqueId val="{00000004-3ECE-4F66-9B3F-5DCE434A7726}"/>
            </c:ext>
          </c:extLst>
        </c:ser>
        <c:dLbls>
          <c:showLegendKey val="0"/>
          <c:showVal val="0"/>
          <c:showCatName val="0"/>
          <c:showSerName val="0"/>
          <c:showPercent val="0"/>
          <c:showBubbleSize val="0"/>
        </c:dLbls>
        <c:gapWidth val="65"/>
        <c:overlap val="-27"/>
        <c:axId val="1841085727"/>
        <c:axId val="1841086559"/>
      </c:barChart>
      <c:catAx>
        <c:axId val="184108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41086559"/>
        <c:crosses val="autoZero"/>
        <c:auto val="1"/>
        <c:lblAlgn val="ctr"/>
        <c:lblOffset val="100"/>
        <c:noMultiLvlLbl val="0"/>
      </c:catAx>
      <c:valAx>
        <c:axId val="1841086559"/>
        <c:scaling>
          <c:orientation val="minMax"/>
          <c:max val="0.60000000000000009"/>
        </c:scaling>
        <c:delete val="1"/>
        <c:axPos val="l"/>
        <c:numFmt formatCode="0%" sourceLinked="1"/>
        <c:majorTickMark val="out"/>
        <c:minorTickMark val="none"/>
        <c:tickLblPos val="nextTo"/>
        <c:crossAx val="1841085727"/>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Jeste li koristili mjere svojih lokalnih i županijskih tijela? (ukupni uzorak, N=2177) </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375E77"/>
            </a:solid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1-5598-46FE-9015-A53783D6CCA1}"/>
              </c:ext>
            </c:extLst>
          </c:dPt>
          <c:dPt>
            <c:idx val="1"/>
            <c:invertIfNegative val="0"/>
            <c:bubble3D val="0"/>
            <c:spPr>
              <a:solidFill>
                <a:srgbClr val="375E77"/>
              </a:solidFill>
              <a:ln>
                <a:noFill/>
              </a:ln>
              <a:effectLst/>
            </c:spPr>
            <c:extLst>
              <c:ext xmlns:c16="http://schemas.microsoft.com/office/drawing/2014/chart" uri="{C3380CC4-5D6E-409C-BE32-E72D297353CC}">
                <c16:uniqueId val="{00000003-5598-46FE-9015-A53783D6CCA1}"/>
              </c:ext>
            </c:extLst>
          </c:dPt>
          <c:dPt>
            <c:idx val="2"/>
            <c:invertIfNegative val="0"/>
            <c:bubble3D val="0"/>
            <c:spPr>
              <a:solidFill>
                <a:srgbClr val="375E77"/>
              </a:solidFill>
              <a:ln>
                <a:noFill/>
              </a:ln>
              <a:effectLst/>
            </c:spPr>
            <c:extLst>
              <c:ext xmlns:c16="http://schemas.microsoft.com/office/drawing/2014/chart" uri="{C3380CC4-5D6E-409C-BE32-E72D297353CC}">
                <c16:uniqueId val="{00000005-5598-46FE-9015-A53783D6CCA1}"/>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grafovi'!$A$331:$A$333</c:f>
              <c:strCache>
                <c:ptCount val="3"/>
                <c:pt idx="0">
                  <c:v>da</c:v>
                </c:pt>
                <c:pt idx="1">
                  <c:v>ne</c:v>
                </c:pt>
                <c:pt idx="2">
                  <c:v>moja lokalna zajednica nije donijela nikakve mjere</c:v>
                </c:pt>
              </c:strCache>
            </c:strRef>
          </c:cat>
          <c:val>
            <c:numRef>
              <c:f>'total grafovi'!$C$331:$C$333</c:f>
              <c:numCache>
                <c:formatCode>0%</c:formatCode>
                <c:ptCount val="3"/>
                <c:pt idx="0">
                  <c:v>0.17684887459807075</c:v>
                </c:pt>
                <c:pt idx="1">
                  <c:v>0.36380339917317411</c:v>
                </c:pt>
                <c:pt idx="2">
                  <c:v>0.45934772622875519</c:v>
                </c:pt>
              </c:numCache>
            </c:numRef>
          </c:val>
          <c:extLst>
            <c:ext xmlns:c16="http://schemas.microsoft.com/office/drawing/2014/chart" uri="{C3380CC4-5D6E-409C-BE32-E72D297353CC}">
              <c16:uniqueId val="{00000006-5598-46FE-9015-A53783D6CCA1}"/>
            </c:ext>
          </c:extLst>
        </c:ser>
        <c:dLbls>
          <c:showLegendKey val="0"/>
          <c:showVal val="0"/>
          <c:showCatName val="0"/>
          <c:showSerName val="0"/>
          <c:showPercent val="0"/>
          <c:showBubbleSize val="0"/>
        </c:dLbls>
        <c:gapWidth val="65"/>
        <c:overlap val="-27"/>
        <c:axId val="1841085727"/>
        <c:axId val="1841086559"/>
      </c:barChart>
      <c:catAx>
        <c:axId val="184108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41086559"/>
        <c:crosses val="autoZero"/>
        <c:auto val="1"/>
        <c:lblAlgn val="ctr"/>
        <c:lblOffset val="100"/>
        <c:noMultiLvlLbl val="0"/>
      </c:catAx>
      <c:valAx>
        <c:axId val="1841086559"/>
        <c:scaling>
          <c:orientation val="minMax"/>
          <c:max val="0.60000000000000009"/>
        </c:scaling>
        <c:delete val="1"/>
        <c:axPos val="l"/>
        <c:numFmt formatCode="0%" sourceLinked="1"/>
        <c:majorTickMark val="out"/>
        <c:minorTickMark val="none"/>
        <c:tickLblPos val="nextTo"/>
        <c:crossAx val="1841085727"/>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Je li vam moratorij na postojeći kredit u trajanju od 12 mjeseci potreban za opstanak do sezone 2021.? (ukupni uzorak, N=2177) </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375E77"/>
            </a:solid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1-3612-4200-B810-236E58226756}"/>
              </c:ext>
            </c:extLst>
          </c:dPt>
          <c:dPt>
            <c:idx val="1"/>
            <c:invertIfNegative val="0"/>
            <c:bubble3D val="0"/>
            <c:spPr>
              <a:solidFill>
                <a:srgbClr val="375E77"/>
              </a:solidFill>
              <a:ln>
                <a:noFill/>
              </a:ln>
              <a:effectLst/>
            </c:spPr>
            <c:extLst>
              <c:ext xmlns:c16="http://schemas.microsoft.com/office/drawing/2014/chart" uri="{C3380CC4-5D6E-409C-BE32-E72D297353CC}">
                <c16:uniqueId val="{00000003-3612-4200-B810-236E58226756}"/>
              </c:ext>
            </c:extLst>
          </c:dPt>
          <c:dPt>
            <c:idx val="2"/>
            <c:invertIfNegative val="0"/>
            <c:bubble3D val="0"/>
            <c:spPr>
              <a:solidFill>
                <a:srgbClr val="375E77"/>
              </a:solidFill>
              <a:ln>
                <a:noFill/>
              </a:ln>
              <a:effectLst/>
            </c:spPr>
            <c:extLst>
              <c:ext xmlns:c16="http://schemas.microsoft.com/office/drawing/2014/chart" uri="{C3380CC4-5D6E-409C-BE32-E72D297353CC}">
                <c16:uniqueId val="{00000005-3612-4200-B810-236E58226756}"/>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grafovi'!$A$351:$A$353</c:f>
              <c:strCache>
                <c:ptCount val="3"/>
                <c:pt idx="0">
                  <c:v>Izrazito mi je potreban</c:v>
                </c:pt>
                <c:pt idx="1">
                  <c:v>Nije mi potreban</c:v>
                </c:pt>
                <c:pt idx="2">
                  <c:v>Nemam kredit</c:v>
                </c:pt>
              </c:strCache>
            </c:strRef>
          </c:cat>
          <c:val>
            <c:numRef>
              <c:f>'total grafovi'!$C$351:$C$353</c:f>
              <c:numCache>
                <c:formatCode>0%</c:formatCode>
                <c:ptCount val="3"/>
                <c:pt idx="0">
                  <c:v>0.20119430408819478</c:v>
                </c:pt>
                <c:pt idx="1">
                  <c:v>0.16536518144235185</c:v>
                </c:pt>
                <c:pt idx="2">
                  <c:v>0.63344051446945338</c:v>
                </c:pt>
              </c:numCache>
            </c:numRef>
          </c:val>
          <c:extLst>
            <c:ext xmlns:c16="http://schemas.microsoft.com/office/drawing/2014/chart" uri="{C3380CC4-5D6E-409C-BE32-E72D297353CC}">
              <c16:uniqueId val="{00000006-3612-4200-B810-236E58226756}"/>
            </c:ext>
          </c:extLst>
        </c:ser>
        <c:dLbls>
          <c:showLegendKey val="0"/>
          <c:showVal val="0"/>
          <c:showCatName val="0"/>
          <c:showSerName val="0"/>
          <c:showPercent val="0"/>
          <c:showBubbleSize val="0"/>
        </c:dLbls>
        <c:gapWidth val="65"/>
        <c:overlap val="-27"/>
        <c:axId val="1841085727"/>
        <c:axId val="1841086559"/>
      </c:barChart>
      <c:catAx>
        <c:axId val="184108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41086559"/>
        <c:crosses val="autoZero"/>
        <c:auto val="1"/>
        <c:lblAlgn val="ctr"/>
        <c:lblOffset val="100"/>
        <c:noMultiLvlLbl val="0"/>
      </c:catAx>
      <c:valAx>
        <c:axId val="1841086559"/>
        <c:scaling>
          <c:orientation val="minMax"/>
          <c:max val="1"/>
        </c:scaling>
        <c:delete val="1"/>
        <c:axPos val="l"/>
        <c:numFmt formatCode="0%" sourceLinked="1"/>
        <c:majorTickMark val="out"/>
        <c:minorTickMark val="none"/>
        <c:tickLblPos val="nextTo"/>
        <c:crossAx val="1841085727"/>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Je li vam potreban kredit za financiranje tekućeg poslovanja s počekom od 12 mjeseci da bi preživjeli do početka sezone 2021.? (ukupni uzorak, N=2177) </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375E77"/>
            </a:solid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1-AD98-46D3-96EC-7C4402581251}"/>
              </c:ext>
            </c:extLst>
          </c:dPt>
          <c:dPt>
            <c:idx val="1"/>
            <c:invertIfNegative val="0"/>
            <c:bubble3D val="0"/>
            <c:spPr>
              <a:solidFill>
                <a:srgbClr val="375E77"/>
              </a:solidFill>
              <a:ln>
                <a:noFill/>
              </a:ln>
              <a:effectLst/>
            </c:spPr>
            <c:extLst>
              <c:ext xmlns:c16="http://schemas.microsoft.com/office/drawing/2014/chart" uri="{C3380CC4-5D6E-409C-BE32-E72D297353CC}">
                <c16:uniqueId val="{00000003-AD98-46D3-96EC-7C4402581251}"/>
              </c:ext>
            </c:extLst>
          </c:dPt>
          <c:dPt>
            <c:idx val="2"/>
            <c:invertIfNegative val="0"/>
            <c:bubble3D val="0"/>
            <c:spPr>
              <a:solidFill>
                <a:srgbClr val="375E77"/>
              </a:solidFill>
              <a:ln>
                <a:noFill/>
              </a:ln>
              <a:effectLst/>
            </c:spPr>
            <c:extLst>
              <c:ext xmlns:c16="http://schemas.microsoft.com/office/drawing/2014/chart" uri="{C3380CC4-5D6E-409C-BE32-E72D297353CC}">
                <c16:uniqueId val="{00000005-AD98-46D3-96EC-7C4402581251}"/>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grafovi'!$A$374:$A$375</c:f>
              <c:strCache>
                <c:ptCount val="2"/>
                <c:pt idx="0">
                  <c:v>Izrazito mi je potreban</c:v>
                </c:pt>
                <c:pt idx="1">
                  <c:v>Nije mi potreban</c:v>
                </c:pt>
              </c:strCache>
            </c:strRef>
          </c:cat>
          <c:val>
            <c:numRef>
              <c:f>'total grafovi'!$C$374:$C$375</c:f>
              <c:numCache>
                <c:formatCode>0%</c:formatCode>
                <c:ptCount val="2"/>
                <c:pt idx="0">
                  <c:v>0.22691777675700506</c:v>
                </c:pt>
                <c:pt idx="1">
                  <c:v>0.77308222324299491</c:v>
                </c:pt>
              </c:numCache>
            </c:numRef>
          </c:val>
          <c:extLst>
            <c:ext xmlns:c16="http://schemas.microsoft.com/office/drawing/2014/chart" uri="{C3380CC4-5D6E-409C-BE32-E72D297353CC}">
              <c16:uniqueId val="{00000006-AD98-46D3-96EC-7C4402581251}"/>
            </c:ext>
          </c:extLst>
        </c:ser>
        <c:dLbls>
          <c:showLegendKey val="0"/>
          <c:showVal val="0"/>
          <c:showCatName val="0"/>
          <c:showSerName val="0"/>
          <c:showPercent val="0"/>
          <c:showBubbleSize val="0"/>
        </c:dLbls>
        <c:gapWidth val="65"/>
        <c:overlap val="-27"/>
        <c:axId val="1841085727"/>
        <c:axId val="1841086559"/>
      </c:barChart>
      <c:catAx>
        <c:axId val="184108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41086559"/>
        <c:crosses val="autoZero"/>
        <c:auto val="1"/>
        <c:lblAlgn val="ctr"/>
        <c:lblOffset val="100"/>
        <c:noMultiLvlLbl val="0"/>
      </c:catAx>
      <c:valAx>
        <c:axId val="1841086559"/>
        <c:scaling>
          <c:orientation val="minMax"/>
          <c:max val="1"/>
        </c:scaling>
        <c:delete val="1"/>
        <c:axPos val="l"/>
        <c:numFmt formatCode="0%" sourceLinked="1"/>
        <c:majorTickMark val="out"/>
        <c:minorTickMark val="none"/>
        <c:tickLblPos val="nextTo"/>
        <c:crossAx val="1841085727"/>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Način zaprimanja rezervacija</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q6_grafovi!$A$9</c:f>
              <c:strCache>
                <c:ptCount val="1"/>
                <c:pt idx="0">
                  <c:v>cijele godine (N=820)</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q6_grafovi!$B$8:$D$8</c:f>
              <c:strCache>
                <c:ptCount val="3"/>
                <c:pt idx="0">
                  <c:v>domaća turistička agencija</c:v>
                </c:pt>
                <c:pt idx="1">
                  <c:v>izravno bez posrednika (stalni gosti, vlastita web-stranica, Facebook i sl.)</c:v>
                </c:pt>
                <c:pt idx="2">
                  <c:v>putem vodećih online kanala prodaje (Booking, Airbnb i sl.)</c:v>
                </c:pt>
              </c:strCache>
            </c:strRef>
          </c:cat>
          <c:val>
            <c:numRef>
              <c:f>q6_grafovi!$B$9:$D$9</c:f>
              <c:numCache>
                <c:formatCode>0%</c:formatCode>
                <c:ptCount val="3"/>
                <c:pt idx="0">
                  <c:v>7.1951219512195116E-2</c:v>
                </c:pt>
                <c:pt idx="1">
                  <c:v>0.24268292682926829</c:v>
                </c:pt>
                <c:pt idx="2">
                  <c:v>0.68536585365853664</c:v>
                </c:pt>
              </c:numCache>
            </c:numRef>
          </c:val>
          <c:extLst>
            <c:ext xmlns:c16="http://schemas.microsoft.com/office/drawing/2014/chart" uri="{C3380CC4-5D6E-409C-BE32-E72D297353CC}">
              <c16:uniqueId val="{00000000-15B7-45EC-BAAE-3BB721602695}"/>
            </c:ext>
          </c:extLst>
        </c:ser>
        <c:ser>
          <c:idx val="1"/>
          <c:order val="1"/>
          <c:tx>
            <c:strRef>
              <c:f>q6_grafovi!$A$10</c:f>
              <c:strCache>
                <c:ptCount val="1"/>
                <c:pt idx="0">
                  <c:v>sezonski (N=1357)</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q6_grafovi!$B$8:$D$8</c:f>
              <c:strCache>
                <c:ptCount val="3"/>
                <c:pt idx="0">
                  <c:v>domaća turistička agencija</c:v>
                </c:pt>
                <c:pt idx="1">
                  <c:v>izravno bez posrednika (stalni gosti, vlastita web-stranica, Facebook i sl.)</c:v>
                </c:pt>
                <c:pt idx="2">
                  <c:v>putem vodećih online kanala prodaje (Booking, Airbnb i sl.)</c:v>
                </c:pt>
              </c:strCache>
            </c:strRef>
          </c:cat>
          <c:val>
            <c:numRef>
              <c:f>q6_grafovi!$B$10:$D$10</c:f>
              <c:numCache>
                <c:formatCode>0%</c:formatCode>
                <c:ptCount val="3"/>
                <c:pt idx="0">
                  <c:v>0.13043478260869565</c:v>
                </c:pt>
                <c:pt idx="1">
                  <c:v>0.33161385408990418</c:v>
                </c:pt>
                <c:pt idx="2">
                  <c:v>0.53795136330140014</c:v>
                </c:pt>
              </c:numCache>
            </c:numRef>
          </c:val>
          <c:extLst>
            <c:ext xmlns:c16="http://schemas.microsoft.com/office/drawing/2014/chart" uri="{C3380CC4-5D6E-409C-BE32-E72D297353CC}">
              <c16:uniqueId val="{00000001-15B7-45EC-BAAE-3BB721602695}"/>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layout>
        <c:manualLayout>
          <c:xMode val="edge"/>
          <c:yMode val="edge"/>
          <c:x val="0.20799482785240084"/>
          <c:y val="8.9886960043894557E-2"/>
          <c:w val="0.5840102477999074"/>
          <c:h val="4.103830144179807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Umirovljenici</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q6_grafovi!$A$32</c:f>
              <c:strCache>
                <c:ptCount val="1"/>
                <c:pt idx="0">
                  <c:v>cijele godine (N=820)</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q6_grafovi!$B$31:$C$31</c:f>
              <c:strCache>
                <c:ptCount val="2"/>
                <c:pt idx="0">
                  <c:v>Da</c:v>
                </c:pt>
                <c:pt idx="1">
                  <c:v>Ne</c:v>
                </c:pt>
              </c:strCache>
            </c:strRef>
          </c:cat>
          <c:val>
            <c:numRef>
              <c:f>q6_grafovi!$B$32:$C$32</c:f>
              <c:numCache>
                <c:formatCode>0%</c:formatCode>
                <c:ptCount val="2"/>
                <c:pt idx="0">
                  <c:v>0.24024390243902438</c:v>
                </c:pt>
                <c:pt idx="1">
                  <c:v>0.75975609756097562</c:v>
                </c:pt>
              </c:numCache>
            </c:numRef>
          </c:val>
          <c:extLst>
            <c:ext xmlns:c16="http://schemas.microsoft.com/office/drawing/2014/chart" uri="{C3380CC4-5D6E-409C-BE32-E72D297353CC}">
              <c16:uniqueId val="{00000000-CCB7-4D73-9B11-E26693CDC70B}"/>
            </c:ext>
          </c:extLst>
        </c:ser>
        <c:ser>
          <c:idx val="1"/>
          <c:order val="1"/>
          <c:tx>
            <c:strRef>
              <c:f>q6_grafovi!$A$33</c:f>
              <c:strCache>
                <c:ptCount val="1"/>
                <c:pt idx="0">
                  <c:v>sezonski (N=1357)</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q6_grafovi!$B$31:$C$31</c:f>
              <c:strCache>
                <c:ptCount val="2"/>
                <c:pt idx="0">
                  <c:v>Da</c:v>
                </c:pt>
                <c:pt idx="1">
                  <c:v>Ne</c:v>
                </c:pt>
              </c:strCache>
            </c:strRef>
          </c:cat>
          <c:val>
            <c:numRef>
              <c:f>q6_grafovi!$B$33:$C$33</c:f>
              <c:numCache>
                <c:formatCode>0%</c:formatCode>
                <c:ptCount val="2"/>
                <c:pt idx="0">
                  <c:v>0.36624907885040531</c:v>
                </c:pt>
                <c:pt idx="1">
                  <c:v>0.63375092114959475</c:v>
                </c:pt>
              </c:numCache>
            </c:numRef>
          </c:val>
          <c:extLst>
            <c:ext xmlns:c16="http://schemas.microsoft.com/office/drawing/2014/chart" uri="{C3380CC4-5D6E-409C-BE32-E72D297353CC}">
              <c16:uniqueId val="{00000001-CCB7-4D73-9B11-E26693CDC70B}"/>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Popratna tvrtka ili obrt</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q6_grafovi!$A$50</c:f>
              <c:strCache>
                <c:ptCount val="1"/>
                <c:pt idx="0">
                  <c:v>cijele godine (N=820)</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q6_grafovi!$B$49:$C$49</c:f>
              <c:strCache>
                <c:ptCount val="2"/>
                <c:pt idx="0">
                  <c:v>Da</c:v>
                </c:pt>
                <c:pt idx="1">
                  <c:v>Ne</c:v>
                </c:pt>
              </c:strCache>
            </c:strRef>
          </c:cat>
          <c:val>
            <c:numRef>
              <c:f>q6_grafovi!$B$50:$C$50</c:f>
              <c:numCache>
                <c:formatCode>0%</c:formatCode>
                <c:ptCount val="2"/>
                <c:pt idx="0">
                  <c:v>0.14268292682926828</c:v>
                </c:pt>
                <c:pt idx="1">
                  <c:v>0.85731707317073169</c:v>
                </c:pt>
              </c:numCache>
            </c:numRef>
          </c:val>
          <c:extLst>
            <c:ext xmlns:c16="http://schemas.microsoft.com/office/drawing/2014/chart" uri="{C3380CC4-5D6E-409C-BE32-E72D297353CC}">
              <c16:uniqueId val="{00000000-BC92-475E-9D1E-4F59226C5D2B}"/>
            </c:ext>
          </c:extLst>
        </c:ser>
        <c:ser>
          <c:idx val="1"/>
          <c:order val="1"/>
          <c:tx>
            <c:strRef>
              <c:f>q6_grafovi!$A$51</c:f>
              <c:strCache>
                <c:ptCount val="1"/>
                <c:pt idx="0">
                  <c:v>sezonski (N=1357)</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q6_grafovi!$B$49:$C$49</c:f>
              <c:strCache>
                <c:ptCount val="2"/>
                <c:pt idx="0">
                  <c:v>Da</c:v>
                </c:pt>
                <c:pt idx="1">
                  <c:v>Ne</c:v>
                </c:pt>
              </c:strCache>
            </c:strRef>
          </c:cat>
          <c:val>
            <c:numRef>
              <c:f>q6_grafovi!$B$51:$C$51</c:f>
              <c:numCache>
                <c:formatCode>0%</c:formatCode>
                <c:ptCount val="2"/>
                <c:pt idx="0">
                  <c:v>7.9587324981577001E-2</c:v>
                </c:pt>
                <c:pt idx="1">
                  <c:v>0.92041267501842294</c:v>
                </c:pt>
              </c:numCache>
            </c:numRef>
          </c:val>
          <c:extLst>
            <c:ext xmlns:c16="http://schemas.microsoft.com/office/drawing/2014/chart" uri="{C3380CC4-5D6E-409C-BE32-E72D297353CC}">
              <c16:uniqueId val="{00000001-BC92-475E-9D1E-4F59226C5D2B}"/>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Snižavanje cijena</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q6_grafovi!$A$71</c:f>
              <c:strCache>
                <c:ptCount val="1"/>
                <c:pt idx="0">
                  <c:v>cijele godine (N=820)</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q6_grafovi!$B$70:$H$70</c:f>
              <c:strCache>
                <c:ptCount val="7"/>
                <c:pt idx="0">
                  <c:v>&lt; 10%</c:v>
                </c:pt>
                <c:pt idx="1">
                  <c:v>10 – 20%</c:v>
                </c:pt>
                <c:pt idx="2">
                  <c:v>20 – 30%</c:v>
                </c:pt>
                <c:pt idx="3">
                  <c:v>30 – 40%</c:v>
                </c:pt>
                <c:pt idx="4">
                  <c:v>40 – 50%</c:v>
                </c:pt>
                <c:pt idx="5">
                  <c:v>&gt; 50%</c:v>
                </c:pt>
                <c:pt idx="6">
                  <c:v>nisam snizivao cijene</c:v>
                </c:pt>
              </c:strCache>
            </c:strRef>
          </c:cat>
          <c:val>
            <c:numRef>
              <c:f>q6_grafovi!$B$71:$H$71</c:f>
              <c:numCache>
                <c:formatCode>0%</c:formatCode>
                <c:ptCount val="7"/>
                <c:pt idx="0">
                  <c:v>0.11219512195121951</c:v>
                </c:pt>
                <c:pt idx="1">
                  <c:v>0.28536585365853656</c:v>
                </c:pt>
                <c:pt idx="2">
                  <c:v>0.18902439024390244</c:v>
                </c:pt>
                <c:pt idx="3">
                  <c:v>9.1463414634146339E-2</c:v>
                </c:pt>
                <c:pt idx="4">
                  <c:v>4.7560975609756098E-2</c:v>
                </c:pt>
                <c:pt idx="5">
                  <c:v>2.4390243902439025E-2</c:v>
                </c:pt>
                <c:pt idx="6">
                  <c:v>0.25</c:v>
                </c:pt>
              </c:numCache>
            </c:numRef>
          </c:val>
          <c:extLst>
            <c:ext xmlns:c16="http://schemas.microsoft.com/office/drawing/2014/chart" uri="{C3380CC4-5D6E-409C-BE32-E72D297353CC}">
              <c16:uniqueId val="{00000000-9297-4405-B2B6-C79000EA9C64}"/>
            </c:ext>
          </c:extLst>
        </c:ser>
        <c:ser>
          <c:idx val="1"/>
          <c:order val="1"/>
          <c:tx>
            <c:strRef>
              <c:f>q6_grafovi!$A$72</c:f>
              <c:strCache>
                <c:ptCount val="1"/>
                <c:pt idx="0">
                  <c:v>sezonski (N=1357)</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q6_grafovi!$B$70:$H$70</c:f>
              <c:strCache>
                <c:ptCount val="7"/>
                <c:pt idx="0">
                  <c:v>&lt; 10%</c:v>
                </c:pt>
                <c:pt idx="1">
                  <c:v>10 – 20%</c:v>
                </c:pt>
                <c:pt idx="2">
                  <c:v>20 – 30%</c:v>
                </c:pt>
                <c:pt idx="3">
                  <c:v>30 – 40%</c:v>
                </c:pt>
                <c:pt idx="4">
                  <c:v>40 – 50%</c:v>
                </c:pt>
                <c:pt idx="5">
                  <c:v>&gt; 50%</c:v>
                </c:pt>
                <c:pt idx="6">
                  <c:v>nisam snizivao cijene</c:v>
                </c:pt>
              </c:strCache>
            </c:strRef>
          </c:cat>
          <c:val>
            <c:numRef>
              <c:f>q6_grafovi!$B$72:$H$72</c:f>
              <c:numCache>
                <c:formatCode>0%</c:formatCode>
                <c:ptCount val="7"/>
                <c:pt idx="0">
                  <c:v>0.10759027266028003</c:v>
                </c:pt>
                <c:pt idx="1">
                  <c:v>0.28371407516580693</c:v>
                </c:pt>
                <c:pt idx="2">
                  <c:v>0.19233603537214444</c:v>
                </c:pt>
                <c:pt idx="3">
                  <c:v>8.7693441414885775E-2</c:v>
                </c:pt>
                <c:pt idx="4">
                  <c:v>4.1267501842299187E-2</c:v>
                </c:pt>
                <c:pt idx="5">
                  <c:v>1.4001473839351511E-2</c:v>
                </c:pt>
                <c:pt idx="6">
                  <c:v>0.27339719970523213</c:v>
                </c:pt>
              </c:numCache>
            </c:numRef>
          </c:val>
          <c:extLst>
            <c:ext xmlns:c16="http://schemas.microsoft.com/office/drawing/2014/chart" uri="{C3380CC4-5D6E-409C-BE32-E72D297353CC}">
              <c16:uniqueId val="{00000001-9297-4405-B2B6-C79000EA9C64}"/>
            </c:ext>
          </c:extLst>
        </c:ser>
        <c:dLbls>
          <c:showLegendKey val="0"/>
          <c:showVal val="0"/>
          <c:showCatName val="0"/>
          <c:showSerName val="0"/>
          <c:showPercent val="0"/>
          <c:showBubbleSize val="0"/>
        </c:dLbls>
        <c:gapWidth val="65"/>
        <c:overlap val="-10"/>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Broj smještajnih jedinica (ukupni uzorak, N=2177)</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0555555555555555E-2"/>
          <c:y val="0.21337962962962964"/>
          <c:w val="0.93888888888888888"/>
          <c:h val="0.67922098279381737"/>
        </c:manualLayout>
      </c:layout>
      <c:barChart>
        <c:barDir val="col"/>
        <c:grouping val="clustered"/>
        <c:varyColors val="0"/>
        <c:ser>
          <c:idx val="0"/>
          <c:order val="0"/>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'total grafovi'!$A$2:$A$11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'total grafovi'!$C$2:$C$11</c:f>
              <c:numCache>
                <c:formatCode>0%</c:formatCode>
                <c:ptCount val="10"/>
                <c:pt idx="0">
                  <c:v>0.4281120808451998</c:v>
                </c:pt>
                <c:pt idx="1">
                  <c:v>0.22875516766192008</c:v>
                </c:pt>
                <c:pt idx="2">
                  <c:v>0.15250344510794672</c:v>
                </c:pt>
                <c:pt idx="3">
                  <c:v>8.589802480477722E-2</c:v>
                </c:pt>
                <c:pt idx="4">
                  <c:v>3.3532384014699129E-2</c:v>
                </c:pt>
                <c:pt idx="5">
                  <c:v>3.215434083601286E-2</c:v>
                </c:pt>
                <c:pt idx="6">
                  <c:v>9.1869545245751028E-3</c:v>
                </c:pt>
                <c:pt idx="7">
                  <c:v>1.4239779513091411E-2</c:v>
                </c:pt>
                <c:pt idx="8">
                  <c:v>6.8902158934313279E-3</c:v>
                </c:pt>
                <c:pt idx="9">
                  <c:v>8.727606798346348E-3</c:v>
                </c:pt>
              </c:numCache>
            </c:numRef>
          </c:val>
          <c:extLst>
            <c:ext xmlns:c16="http://schemas.microsoft.com/office/drawing/2014/chart" uri="{C3380CC4-5D6E-409C-BE32-E72D297353CC}">
              <c16:uniqueId val="{00000000-85C5-482E-A128-66694F78DDC8}"/>
            </c:ext>
          </c:extLst>
        </c:ser>
        <c:dLbls>
          <c:showLegendKey val="0"/>
          <c:showVal val="0"/>
          <c:showCatName val="0"/>
          <c:showSerName val="0"/>
          <c:showPercent val="0"/>
          <c:showBubbleSize val="0"/>
        </c:dLbls>
        <c:gapWidth val="65"/>
        <c:overlap val="-27"/>
        <c:axId val="527913567"/>
        <c:axId val="527913983"/>
      </c:barChart>
      <c:catAx>
        <c:axId val="5279135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27913983"/>
        <c:crosses val="autoZero"/>
        <c:auto val="1"/>
        <c:lblAlgn val="ctr"/>
        <c:lblOffset val="100"/>
        <c:noMultiLvlLbl val="0"/>
      </c:catAx>
      <c:valAx>
        <c:axId val="527913983"/>
        <c:scaling>
          <c:orientation val="minMax"/>
        </c:scaling>
        <c:delete val="1"/>
        <c:axPos val="l"/>
        <c:numFmt formatCode="0%" sourceLinked="1"/>
        <c:majorTickMark val="none"/>
        <c:minorTickMark val="none"/>
        <c:tickLblPos val="nextTo"/>
        <c:crossAx val="527913567"/>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Smanjen broj rezervacija</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q6_grafovi!$A$93</c:f>
              <c:strCache>
                <c:ptCount val="1"/>
                <c:pt idx="0">
                  <c:v>cijele godine (N=820)</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q6_grafovi!$B$92:$C$92</c:f>
              <c:strCache>
                <c:ptCount val="2"/>
                <c:pt idx="0">
                  <c:v>Da</c:v>
                </c:pt>
                <c:pt idx="1">
                  <c:v>Ne</c:v>
                </c:pt>
              </c:strCache>
            </c:strRef>
          </c:cat>
          <c:val>
            <c:numRef>
              <c:f>q6_grafovi!$B$93:$C$93</c:f>
              <c:numCache>
                <c:formatCode>0%</c:formatCode>
                <c:ptCount val="2"/>
                <c:pt idx="0">
                  <c:v>0.94390243902439019</c:v>
                </c:pt>
                <c:pt idx="1">
                  <c:v>5.6097560975609757E-2</c:v>
                </c:pt>
              </c:numCache>
            </c:numRef>
          </c:val>
          <c:extLst>
            <c:ext xmlns:c16="http://schemas.microsoft.com/office/drawing/2014/chart" uri="{C3380CC4-5D6E-409C-BE32-E72D297353CC}">
              <c16:uniqueId val="{00000000-530D-48DA-83CB-68FD2B193633}"/>
            </c:ext>
          </c:extLst>
        </c:ser>
        <c:ser>
          <c:idx val="1"/>
          <c:order val="1"/>
          <c:tx>
            <c:strRef>
              <c:f>q6_grafovi!$A$94</c:f>
              <c:strCache>
                <c:ptCount val="1"/>
                <c:pt idx="0">
                  <c:v>sezonski (N=1357)</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q6_grafovi!$B$92:$C$92</c:f>
              <c:strCache>
                <c:ptCount val="2"/>
                <c:pt idx="0">
                  <c:v>Da</c:v>
                </c:pt>
                <c:pt idx="1">
                  <c:v>Ne</c:v>
                </c:pt>
              </c:strCache>
            </c:strRef>
          </c:cat>
          <c:val>
            <c:numRef>
              <c:f>q6_grafovi!$B$94:$C$94</c:f>
              <c:numCache>
                <c:formatCode>0%</c:formatCode>
                <c:ptCount val="2"/>
                <c:pt idx="0">
                  <c:v>0.9469417833456153</c:v>
                </c:pt>
                <c:pt idx="1">
                  <c:v>5.305821665438467E-2</c:v>
                </c:pt>
              </c:numCache>
            </c:numRef>
          </c:val>
          <c:extLst>
            <c:ext xmlns:c16="http://schemas.microsoft.com/office/drawing/2014/chart" uri="{C3380CC4-5D6E-409C-BE32-E72D297353CC}">
              <c16:uniqueId val="{00000001-530D-48DA-83CB-68FD2B193633}"/>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Smanjen broj rezervacija</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q6_grafovi!$A$113</c:f>
              <c:strCache>
                <c:ptCount val="1"/>
                <c:pt idx="0">
                  <c:v>cijele godine (N=774)</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q6_grafovi!$B$112:$F$112</c:f>
              <c:strCache>
                <c:ptCount val="5"/>
                <c:pt idx="0">
                  <c:v>&lt; 20%</c:v>
                </c:pt>
                <c:pt idx="1">
                  <c:v>20 – 40%</c:v>
                </c:pt>
                <c:pt idx="2">
                  <c:v>40 – 60%</c:v>
                </c:pt>
                <c:pt idx="3">
                  <c:v>60 – 80%</c:v>
                </c:pt>
                <c:pt idx="4">
                  <c:v>&gt; 80%</c:v>
                </c:pt>
              </c:strCache>
            </c:strRef>
          </c:cat>
          <c:val>
            <c:numRef>
              <c:f>q6_grafovi!$B$113:$F$113</c:f>
              <c:numCache>
                <c:formatCode>0%</c:formatCode>
                <c:ptCount val="5"/>
                <c:pt idx="0">
                  <c:v>6.9767441860465115E-2</c:v>
                </c:pt>
                <c:pt idx="1">
                  <c:v>0.14728682170542637</c:v>
                </c:pt>
                <c:pt idx="2">
                  <c:v>0.22480620155038761</c:v>
                </c:pt>
                <c:pt idx="3">
                  <c:v>0.19767441860465115</c:v>
                </c:pt>
                <c:pt idx="4">
                  <c:v>0.36046511627906974</c:v>
                </c:pt>
              </c:numCache>
            </c:numRef>
          </c:val>
          <c:extLst>
            <c:ext xmlns:c16="http://schemas.microsoft.com/office/drawing/2014/chart" uri="{C3380CC4-5D6E-409C-BE32-E72D297353CC}">
              <c16:uniqueId val="{00000000-C429-422C-8797-85BA4DA6E5BF}"/>
            </c:ext>
          </c:extLst>
        </c:ser>
        <c:ser>
          <c:idx val="1"/>
          <c:order val="1"/>
          <c:tx>
            <c:strRef>
              <c:f>q6_grafovi!$A$114</c:f>
              <c:strCache>
                <c:ptCount val="1"/>
                <c:pt idx="0">
                  <c:v>sezonski (N=1281)</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q6_grafovi!$B$112:$F$112</c:f>
              <c:strCache>
                <c:ptCount val="5"/>
                <c:pt idx="0">
                  <c:v>&lt; 20%</c:v>
                </c:pt>
                <c:pt idx="1">
                  <c:v>20 – 40%</c:v>
                </c:pt>
                <c:pt idx="2">
                  <c:v>40 – 60%</c:v>
                </c:pt>
                <c:pt idx="3">
                  <c:v>60 – 80%</c:v>
                </c:pt>
                <c:pt idx="4">
                  <c:v>&gt; 80%</c:v>
                </c:pt>
              </c:strCache>
            </c:strRef>
          </c:cat>
          <c:val>
            <c:numRef>
              <c:f>q6_grafovi!$B$114:$F$114</c:f>
              <c:numCache>
                <c:formatCode>0%</c:formatCode>
                <c:ptCount val="5"/>
                <c:pt idx="0">
                  <c:v>6.7135050741608124E-2</c:v>
                </c:pt>
                <c:pt idx="1">
                  <c:v>0.18579234972677597</c:v>
                </c:pt>
                <c:pt idx="2">
                  <c:v>0.2576112412177986</c:v>
                </c:pt>
                <c:pt idx="3">
                  <c:v>0.21077283372365341</c:v>
                </c:pt>
                <c:pt idx="4">
                  <c:v>0.27868852459016391</c:v>
                </c:pt>
              </c:numCache>
            </c:numRef>
          </c:val>
          <c:extLst>
            <c:ext xmlns:c16="http://schemas.microsoft.com/office/drawing/2014/chart" uri="{C3380CC4-5D6E-409C-BE32-E72D297353CC}">
              <c16:uniqueId val="{00000001-C429-422C-8797-85BA4DA6E5BF}"/>
            </c:ext>
          </c:extLst>
        </c:ser>
        <c:dLbls>
          <c:showLegendKey val="0"/>
          <c:showVal val="0"/>
          <c:showCatName val="0"/>
          <c:showSerName val="0"/>
          <c:showPercent val="0"/>
          <c:showBubbleSize val="0"/>
        </c:dLbls>
        <c:gapWidth val="60"/>
        <c:overlap val="-10"/>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Otkazivanje rezervacija</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q6_grafovi!$A$137</c:f>
              <c:strCache>
                <c:ptCount val="1"/>
                <c:pt idx="0">
                  <c:v>cijele godine (N=820)</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q6_grafovi!$B$136:$C$136</c:f>
              <c:strCache>
                <c:ptCount val="2"/>
                <c:pt idx="0">
                  <c:v>Da</c:v>
                </c:pt>
                <c:pt idx="1">
                  <c:v>Ne</c:v>
                </c:pt>
              </c:strCache>
            </c:strRef>
          </c:cat>
          <c:val>
            <c:numRef>
              <c:f>q6_grafovi!$B$137:$C$137</c:f>
              <c:numCache>
                <c:formatCode>0%</c:formatCode>
                <c:ptCount val="2"/>
                <c:pt idx="0">
                  <c:v>0.87804878048780488</c:v>
                </c:pt>
                <c:pt idx="1">
                  <c:v>0.12195121951219512</c:v>
                </c:pt>
              </c:numCache>
            </c:numRef>
          </c:val>
          <c:extLst>
            <c:ext xmlns:c16="http://schemas.microsoft.com/office/drawing/2014/chart" uri="{C3380CC4-5D6E-409C-BE32-E72D297353CC}">
              <c16:uniqueId val="{00000000-55F4-4B0E-A489-4CC14FFAD436}"/>
            </c:ext>
          </c:extLst>
        </c:ser>
        <c:ser>
          <c:idx val="1"/>
          <c:order val="1"/>
          <c:tx>
            <c:strRef>
              <c:f>q6_grafovi!$A$138</c:f>
              <c:strCache>
                <c:ptCount val="1"/>
                <c:pt idx="0">
                  <c:v>sezonski (N=1357)</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q6_grafovi!$B$136:$C$136</c:f>
              <c:strCache>
                <c:ptCount val="2"/>
                <c:pt idx="0">
                  <c:v>Da</c:v>
                </c:pt>
                <c:pt idx="1">
                  <c:v>Ne</c:v>
                </c:pt>
              </c:strCache>
            </c:strRef>
          </c:cat>
          <c:val>
            <c:numRef>
              <c:f>q6_grafovi!$B$138:$C$138</c:f>
              <c:numCache>
                <c:formatCode>0%</c:formatCode>
                <c:ptCount val="2"/>
                <c:pt idx="0">
                  <c:v>0.91009579955784814</c:v>
                </c:pt>
                <c:pt idx="1">
                  <c:v>8.9904200442151805E-2</c:v>
                </c:pt>
              </c:numCache>
            </c:numRef>
          </c:val>
          <c:extLst>
            <c:ext xmlns:c16="http://schemas.microsoft.com/office/drawing/2014/chart" uri="{C3380CC4-5D6E-409C-BE32-E72D297353CC}">
              <c16:uniqueId val="{00000001-55F4-4B0E-A489-4CC14FFAD436}"/>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Financijska šteta u prvih 6 mjeseci</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q6_grafovi!$A$165</c:f>
              <c:strCache>
                <c:ptCount val="1"/>
                <c:pt idx="0">
                  <c:v>cijele godine (N=820)</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q6_grafovi!$B$164:$J$164</c:f>
              <c:strCache>
                <c:ptCount val="9"/>
                <c:pt idx="0">
                  <c:v>do 5 000 kn</c:v>
                </c:pt>
                <c:pt idx="1">
                  <c:v>5 000 kn - 10 000 kn</c:v>
                </c:pt>
                <c:pt idx="2">
                  <c:v>10 000 kn - 50 000 kn</c:v>
                </c:pt>
                <c:pt idx="3">
                  <c:v>50 000 kn - 100 000 kn</c:v>
                </c:pt>
                <c:pt idx="4">
                  <c:v>100 000 kn - 150 000 kn</c:v>
                </c:pt>
                <c:pt idx="5">
                  <c:v>više od 150 000 kn</c:v>
                </c:pt>
                <c:pt idx="6">
                  <c:v>morat ću zatvoriti smještaj</c:v>
                </c:pt>
                <c:pt idx="7">
                  <c:v>morat ću zatvoriti popratni obrt ili tvrtku</c:v>
                </c:pt>
                <c:pt idx="8">
                  <c:v>nemam znatniji financijski gubitak</c:v>
                </c:pt>
              </c:strCache>
            </c:strRef>
          </c:cat>
          <c:val>
            <c:numRef>
              <c:f>q6_grafovi!$B$165:$J$165</c:f>
              <c:numCache>
                <c:formatCode>0%</c:formatCode>
                <c:ptCount val="9"/>
                <c:pt idx="0">
                  <c:v>8.1707317073170735E-2</c:v>
                </c:pt>
                <c:pt idx="1">
                  <c:v>0.19878048780487806</c:v>
                </c:pt>
                <c:pt idx="2">
                  <c:v>0.48292682926829267</c:v>
                </c:pt>
                <c:pt idx="3">
                  <c:v>9.3902439024390244E-2</c:v>
                </c:pt>
                <c:pt idx="4">
                  <c:v>2.3170731707317073E-2</c:v>
                </c:pt>
                <c:pt idx="5">
                  <c:v>2.4390243902439025E-2</c:v>
                </c:pt>
                <c:pt idx="6">
                  <c:v>4.1463414634146344E-2</c:v>
                </c:pt>
                <c:pt idx="7">
                  <c:v>6.0975609756097563E-3</c:v>
                </c:pt>
                <c:pt idx="8">
                  <c:v>4.3902439024390241E-2</c:v>
                </c:pt>
              </c:numCache>
            </c:numRef>
          </c:val>
          <c:extLst>
            <c:ext xmlns:c16="http://schemas.microsoft.com/office/drawing/2014/chart" uri="{C3380CC4-5D6E-409C-BE32-E72D297353CC}">
              <c16:uniqueId val="{00000000-EF06-49D6-9D28-514BABF6602C}"/>
            </c:ext>
          </c:extLst>
        </c:ser>
        <c:ser>
          <c:idx val="1"/>
          <c:order val="1"/>
          <c:tx>
            <c:strRef>
              <c:f>q6_grafovi!$A$166</c:f>
              <c:strCache>
                <c:ptCount val="1"/>
                <c:pt idx="0">
                  <c:v>sezonski (N=1357)</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q6_grafovi!$B$164:$J$164</c:f>
              <c:strCache>
                <c:ptCount val="9"/>
                <c:pt idx="0">
                  <c:v>do 5 000 kn</c:v>
                </c:pt>
                <c:pt idx="1">
                  <c:v>5 000 kn - 10 000 kn</c:v>
                </c:pt>
                <c:pt idx="2">
                  <c:v>10 000 kn - 50 000 kn</c:v>
                </c:pt>
                <c:pt idx="3">
                  <c:v>50 000 kn - 100 000 kn</c:v>
                </c:pt>
                <c:pt idx="4">
                  <c:v>100 000 kn - 150 000 kn</c:v>
                </c:pt>
                <c:pt idx="5">
                  <c:v>više od 150 000 kn</c:v>
                </c:pt>
                <c:pt idx="6">
                  <c:v>morat ću zatvoriti smještaj</c:v>
                </c:pt>
                <c:pt idx="7">
                  <c:v>morat ću zatvoriti popratni obrt ili tvrtku</c:v>
                </c:pt>
                <c:pt idx="8">
                  <c:v>nemam znatniji financijski gubitak</c:v>
                </c:pt>
              </c:strCache>
            </c:strRef>
          </c:cat>
          <c:val>
            <c:numRef>
              <c:f>q6_grafovi!$B$166:$J$166</c:f>
              <c:numCache>
                <c:formatCode>0%</c:formatCode>
                <c:ptCount val="9"/>
                <c:pt idx="0">
                  <c:v>0.13117170228445099</c:v>
                </c:pt>
                <c:pt idx="1">
                  <c:v>0.27044952100221076</c:v>
                </c:pt>
                <c:pt idx="2">
                  <c:v>0.37509211495946942</c:v>
                </c:pt>
                <c:pt idx="3">
                  <c:v>5.6742815033161385E-2</c:v>
                </c:pt>
                <c:pt idx="4">
                  <c:v>1.4001473839351511E-2</c:v>
                </c:pt>
                <c:pt idx="5">
                  <c:v>1.2527634487840826E-2</c:v>
                </c:pt>
                <c:pt idx="6">
                  <c:v>5.8216654384672072E-2</c:v>
                </c:pt>
                <c:pt idx="7">
                  <c:v>5.1584377302873984E-3</c:v>
                </c:pt>
                <c:pt idx="8">
                  <c:v>7.369196757553427E-2</c:v>
                </c:pt>
              </c:numCache>
            </c:numRef>
          </c:val>
          <c:extLst>
            <c:ext xmlns:c16="http://schemas.microsoft.com/office/drawing/2014/chart" uri="{C3380CC4-5D6E-409C-BE32-E72D297353CC}">
              <c16:uniqueId val="{00000001-EF06-49D6-9D28-514BABF6602C}"/>
            </c:ext>
          </c:extLst>
        </c:ser>
        <c:dLbls>
          <c:showLegendKey val="0"/>
          <c:showVal val="0"/>
          <c:showCatName val="0"/>
          <c:showSerName val="0"/>
          <c:showPercent val="0"/>
          <c:showBubbleSize val="0"/>
        </c:dLbls>
        <c:gapWidth val="60"/>
        <c:overlap val="-10"/>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layout>
        <c:manualLayout>
          <c:xMode val="edge"/>
          <c:yMode val="edge"/>
          <c:x val="0.35610255880600372"/>
          <c:y val="0.10156153136822874"/>
          <c:w val="0.28779488238799261"/>
          <c:h val="4.103830144179807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Procjena financijske štete u naredna 3 mjeseca</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q6_grafovi!$A$198</c:f>
              <c:strCache>
                <c:ptCount val="1"/>
                <c:pt idx="0">
                  <c:v>cijele godine (N=820)</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q6_grafovi!$B$197:$K$197</c:f>
              <c:strCache>
                <c:ptCount val="9"/>
                <c:pt idx="0">
                  <c:v>do 10 000 kn</c:v>
                </c:pt>
                <c:pt idx="1">
                  <c:v>10 000 kn - 50 000 kn</c:v>
                </c:pt>
                <c:pt idx="2">
                  <c:v>50 000 kn - 100 000 kn</c:v>
                </c:pt>
                <c:pt idx="3">
                  <c:v>100 000 kn - 150 000 kn</c:v>
                </c:pt>
                <c:pt idx="4">
                  <c:v>150 000 kn - 200 000 kn</c:v>
                </c:pt>
                <c:pt idx="5">
                  <c:v>više od 200 000 kn</c:v>
                </c:pt>
                <c:pt idx="6">
                  <c:v>morat ću zatvoriti smještaj</c:v>
                </c:pt>
                <c:pt idx="7">
                  <c:v>neću imati znatniji financijski gubitak</c:v>
                </c:pt>
                <c:pt idx="8">
                  <c:v>zaradit ću</c:v>
                </c:pt>
              </c:strCache>
            </c:strRef>
          </c:cat>
          <c:val>
            <c:numRef>
              <c:f>q6_grafovi!$B$198:$K$198</c:f>
              <c:numCache>
                <c:formatCode>0%</c:formatCode>
                <c:ptCount val="9"/>
                <c:pt idx="0">
                  <c:v>0.10121951219512196</c:v>
                </c:pt>
                <c:pt idx="1">
                  <c:v>0.45</c:v>
                </c:pt>
                <c:pt idx="2">
                  <c:v>0.22560975609756098</c:v>
                </c:pt>
                <c:pt idx="3">
                  <c:v>7.1951219512195116E-2</c:v>
                </c:pt>
                <c:pt idx="4">
                  <c:v>4.1463414634146344E-2</c:v>
                </c:pt>
                <c:pt idx="5">
                  <c:v>2.9268292682926831E-2</c:v>
                </c:pt>
                <c:pt idx="6">
                  <c:v>3.4146341463414637E-2</c:v>
                </c:pt>
                <c:pt idx="7">
                  <c:v>3.5365853658536582E-2</c:v>
                </c:pt>
                <c:pt idx="8">
                  <c:v>6.0975609756097563E-3</c:v>
                </c:pt>
              </c:numCache>
            </c:numRef>
          </c:val>
          <c:extLst>
            <c:ext xmlns:c16="http://schemas.microsoft.com/office/drawing/2014/chart" uri="{C3380CC4-5D6E-409C-BE32-E72D297353CC}">
              <c16:uniqueId val="{00000000-28BD-4F11-A2DE-6A35D96018DF}"/>
            </c:ext>
          </c:extLst>
        </c:ser>
        <c:ser>
          <c:idx val="1"/>
          <c:order val="1"/>
          <c:tx>
            <c:strRef>
              <c:f>q6_grafovi!$A$199</c:f>
              <c:strCache>
                <c:ptCount val="1"/>
                <c:pt idx="0">
                  <c:v>sezonski (N=1357)</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q6_grafovi!$B$197:$K$197</c:f>
              <c:strCache>
                <c:ptCount val="9"/>
                <c:pt idx="0">
                  <c:v>do 10 000 kn</c:v>
                </c:pt>
                <c:pt idx="1">
                  <c:v>10 000 kn - 50 000 kn</c:v>
                </c:pt>
                <c:pt idx="2">
                  <c:v>50 000 kn - 100 000 kn</c:v>
                </c:pt>
                <c:pt idx="3">
                  <c:v>100 000 kn - 150 000 kn</c:v>
                </c:pt>
                <c:pt idx="4">
                  <c:v>150 000 kn - 200 000 kn</c:v>
                </c:pt>
                <c:pt idx="5">
                  <c:v>više od 200 000 kn</c:v>
                </c:pt>
                <c:pt idx="6">
                  <c:v>morat ću zatvoriti smještaj</c:v>
                </c:pt>
                <c:pt idx="7">
                  <c:v>neću imati znatniji financijski gubitak</c:v>
                </c:pt>
                <c:pt idx="8">
                  <c:v>zaradit ću</c:v>
                </c:pt>
              </c:strCache>
            </c:strRef>
          </c:cat>
          <c:val>
            <c:numRef>
              <c:f>q6_grafovi!$B$199:$K$199</c:f>
              <c:numCache>
                <c:formatCode>0%</c:formatCode>
                <c:ptCount val="9"/>
                <c:pt idx="0">
                  <c:v>7.9587324981577001E-2</c:v>
                </c:pt>
                <c:pt idx="1">
                  <c:v>0.49742078113485633</c:v>
                </c:pt>
                <c:pt idx="2">
                  <c:v>0.22697126013264554</c:v>
                </c:pt>
                <c:pt idx="3">
                  <c:v>6.3375092114959466E-2</c:v>
                </c:pt>
                <c:pt idx="4">
                  <c:v>2.9476787030213707E-2</c:v>
                </c:pt>
                <c:pt idx="5">
                  <c:v>1.6212232866617538E-2</c:v>
                </c:pt>
                <c:pt idx="6">
                  <c:v>5.1584377302873984E-2</c:v>
                </c:pt>
                <c:pt idx="7">
                  <c:v>2.3581429624170966E-2</c:v>
                </c:pt>
                <c:pt idx="8">
                  <c:v>8.1061164333087691E-3</c:v>
                </c:pt>
              </c:numCache>
            </c:numRef>
          </c:val>
          <c:extLst>
            <c:ext xmlns:c16="http://schemas.microsoft.com/office/drawing/2014/chart" uri="{C3380CC4-5D6E-409C-BE32-E72D297353CC}">
              <c16:uniqueId val="{00000001-28BD-4F11-A2DE-6A35D96018DF}"/>
            </c:ext>
          </c:extLst>
        </c:ser>
        <c:dLbls>
          <c:showLegendKey val="0"/>
          <c:showVal val="0"/>
          <c:showCatName val="0"/>
          <c:showSerName val="0"/>
          <c:showPercent val="0"/>
          <c:showBubbleSize val="0"/>
        </c:dLbls>
        <c:gapWidth val="60"/>
        <c:overlap val="-10"/>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layout>
        <c:manualLayout>
          <c:xMode val="edge"/>
          <c:yMode val="edge"/>
          <c:x val="0.35610255880600372"/>
          <c:y val="9.2805602874978091E-2"/>
          <c:w val="0.28779488238799261"/>
          <c:h val="4.103830144179807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Mjere Vlade RH</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q6_grafovi!$A$236</c:f>
              <c:strCache>
                <c:ptCount val="1"/>
                <c:pt idx="0">
                  <c:v>cijele godine (N=820)</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q6_grafovi!$B$235:$D$235</c:f>
              <c:strCache>
                <c:ptCount val="3"/>
                <c:pt idx="0">
                  <c:v>Donekle su mi pomogle</c:v>
                </c:pt>
                <c:pt idx="1">
                  <c:v>Nisu mi uopće pomogle</c:v>
                </c:pt>
                <c:pt idx="2">
                  <c:v>Znatno su mi pomogle</c:v>
                </c:pt>
              </c:strCache>
            </c:strRef>
          </c:cat>
          <c:val>
            <c:numRef>
              <c:f>q6_grafovi!$B$236:$D$236</c:f>
              <c:numCache>
                <c:formatCode>0%</c:formatCode>
                <c:ptCount val="3"/>
                <c:pt idx="0">
                  <c:v>0.4170731707317073</c:v>
                </c:pt>
                <c:pt idx="1">
                  <c:v>0.48780487804878048</c:v>
                </c:pt>
                <c:pt idx="2">
                  <c:v>9.5121951219512196E-2</c:v>
                </c:pt>
              </c:numCache>
            </c:numRef>
          </c:val>
          <c:extLst>
            <c:ext xmlns:c16="http://schemas.microsoft.com/office/drawing/2014/chart" uri="{C3380CC4-5D6E-409C-BE32-E72D297353CC}">
              <c16:uniqueId val="{00000000-CB03-4925-A9D9-EC76A05261CC}"/>
            </c:ext>
          </c:extLst>
        </c:ser>
        <c:ser>
          <c:idx val="1"/>
          <c:order val="1"/>
          <c:tx>
            <c:strRef>
              <c:f>q6_grafovi!$A$237</c:f>
              <c:strCache>
                <c:ptCount val="1"/>
                <c:pt idx="0">
                  <c:v>sezonski (N=1357)</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q6_grafovi!$B$235:$D$235</c:f>
              <c:strCache>
                <c:ptCount val="3"/>
                <c:pt idx="0">
                  <c:v>Donekle su mi pomogle</c:v>
                </c:pt>
                <c:pt idx="1">
                  <c:v>Nisu mi uopće pomogle</c:v>
                </c:pt>
                <c:pt idx="2">
                  <c:v>Znatno su mi pomogle</c:v>
                </c:pt>
              </c:strCache>
            </c:strRef>
          </c:cat>
          <c:val>
            <c:numRef>
              <c:f>q6_grafovi!$B$237:$D$237</c:f>
              <c:numCache>
                <c:formatCode>0%</c:formatCode>
                <c:ptCount val="3"/>
                <c:pt idx="0">
                  <c:v>0.4627855563743552</c:v>
                </c:pt>
                <c:pt idx="1">
                  <c:v>0.46647015475313192</c:v>
                </c:pt>
                <c:pt idx="2">
                  <c:v>7.0744288872512898E-2</c:v>
                </c:pt>
              </c:numCache>
            </c:numRef>
          </c:val>
          <c:extLst>
            <c:ext xmlns:c16="http://schemas.microsoft.com/office/drawing/2014/chart" uri="{C3380CC4-5D6E-409C-BE32-E72D297353CC}">
              <c16:uniqueId val="{00000001-CB03-4925-A9D9-EC76A05261CC}"/>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layout>
        <c:manualLayout>
          <c:xMode val="edge"/>
          <c:yMode val="edge"/>
          <c:x val="0.20676933765632238"/>
          <c:y val="8.4049674381727446E-2"/>
          <c:w val="0.5840102477999074"/>
          <c:h val="4.103830144179807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Mjere lokalnih i županijskih tijela</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q6_grafovi!$A$255</c:f>
              <c:strCache>
                <c:ptCount val="1"/>
                <c:pt idx="0">
                  <c:v>cijele godine (N=820)</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q6_grafovi!$B$254:$D$254</c:f>
              <c:strCache>
                <c:ptCount val="3"/>
                <c:pt idx="0">
                  <c:v>da</c:v>
                </c:pt>
                <c:pt idx="1">
                  <c:v>moja lokalna zajednica nije donijela nikakve mjere</c:v>
                </c:pt>
                <c:pt idx="2">
                  <c:v>ne</c:v>
                </c:pt>
              </c:strCache>
            </c:strRef>
          </c:cat>
          <c:val>
            <c:numRef>
              <c:f>q6_grafovi!$B$255:$D$255</c:f>
              <c:numCache>
                <c:formatCode>0%</c:formatCode>
                <c:ptCount val="3"/>
                <c:pt idx="0">
                  <c:v>0.16951219512195123</c:v>
                </c:pt>
                <c:pt idx="1">
                  <c:v>0.48048780487804876</c:v>
                </c:pt>
                <c:pt idx="2">
                  <c:v>0.35</c:v>
                </c:pt>
              </c:numCache>
            </c:numRef>
          </c:val>
          <c:extLst>
            <c:ext xmlns:c16="http://schemas.microsoft.com/office/drawing/2014/chart" uri="{C3380CC4-5D6E-409C-BE32-E72D297353CC}">
              <c16:uniqueId val="{00000000-F51F-4DEF-958F-1CCDF9AE08B8}"/>
            </c:ext>
          </c:extLst>
        </c:ser>
        <c:ser>
          <c:idx val="1"/>
          <c:order val="1"/>
          <c:tx>
            <c:strRef>
              <c:f>q6_grafovi!$A$256</c:f>
              <c:strCache>
                <c:ptCount val="1"/>
                <c:pt idx="0">
                  <c:v>sezonski (N=1357)</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q6_grafovi!$B$254:$D$254</c:f>
              <c:strCache>
                <c:ptCount val="3"/>
                <c:pt idx="0">
                  <c:v>da</c:v>
                </c:pt>
                <c:pt idx="1">
                  <c:v>moja lokalna zajednica nije donijela nikakve mjere</c:v>
                </c:pt>
                <c:pt idx="2">
                  <c:v>ne</c:v>
                </c:pt>
              </c:strCache>
            </c:strRef>
          </c:cat>
          <c:val>
            <c:numRef>
              <c:f>q6_grafovi!$B$256:$D$256</c:f>
              <c:numCache>
                <c:formatCode>0%</c:formatCode>
                <c:ptCount val="3"/>
                <c:pt idx="0">
                  <c:v>0.1812822402358143</c:v>
                </c:pt>
                <c:pt idx="1">
                  <c:v>0.44657332350773765</c:v>
                </c:pt>
                <c:pt idx="2">
                  <c:v>0.37214443625644805</c:v>
                </c:pt>
              </c:numCache>
            </c:numRef>
          </c:val>
          <c:extLst>
            <c:ext xmlns:c16="http://schemas.microsoft.com/office/drawing/2014/chart" uri="{C3380CC4-5D6E-409C-BE32-E72D297353CC}">
              <c16:uniqueId val="{00000001-F51F-4DEF-958F-1CCDF9AE08B8}"/>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layout>
        <c:manualLayout>
          <c:xMode val="edge"/>
          <c:yMode val="edge"/>
          <c:x val="0.20676933765632238"/>
          <c:y val="8.8427638628352775E-2"/>
          <c:w val="0.5840102477999074"/>
          <c:h val="4.103830144179807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Moratorij na postojeći kredit</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q6_grafovi!$A$287</c:f>
              <c:strCache>
                <c:ptCount val="1"/>
                <c:pt idx="0">
                  <c:v>cijele godine (N=820)</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q6_grafovi!$B$286:$D$286</c:f>
              <c:strCache>
                <c:ptCount val="3"/>
                <c:pt idx="0">
                  <c:v>Izrazito mi je potreban</c:v>
                </c:pt>
                <c:pt idx="1">
                  <c:v>Nemam kredit</c:v>
                </c:pt>
                <c:pt idx="2">
                  <c:v>Nije mi potreban</c:v>
                </c:pt>
              </c:strCache>
            </c:strRef>
          </c:cat>
          <c:val>
            <c:numRef>
              <c:f>q6_grafovi!$B$287:$D$287</c:f>
              <c:numCache>
                <c:formatCode>0%</c:formatCode>
                <c:ptCount val="3"/>
                <c:pt idx="0">
                  <c:v>0.24268292682926829</c:v>
                </c:pt>
                <c:pt idx="1">
                  <c:v>0.58902439024390241</c:v>
                </c:pt>
                <c:pt idx="2">
                  <c:v>0.16829268292682928</c:v>
                </c:pt>
              </c:numCache>
            </c:numRef>
          </c:val>
          <c:extLst>
            <c:ext xmlns:c16="http://schemas.microsoft.com/office/drawing/2014/chart" uri="{C3380CC4-5D6E-409C-BE32-E72D297353CC}">
              <c16:uniqueId val="{00000000-6DFD-4051-AD98-6E73A9241A91}"/>
            </c:ext>
          </c:extLst>
        </c:ser>
        <c:ser>
          <c:idx val="1"/>
          <c:order val="1"/>
          <c:tx>
            <c:strRef>
              <c:f>q6_grafovi!$A$288</c:f>
              <c:strCache>
                <c:ptCount val="1"/>
                <c:pt idx="0">
                  <c:v>sezonski (N=1357)</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q6_grafovi!$B$286:$D$286</c:f>
              <c:strCache>
                <c:ptCount val="3"/>
                <c:pt idx="0">
                  <c:v>Izrazito mi je potreban</c:v>
                </c:pt>
                <c:pt idx="1">
                  <c:v>Nemam kredit</c:v>
                </c:pt>
                <c:pt idx="2">
                  <c:v>Nije mi potreban</c:v>
                </c:pt>
              </c:strCache>
            </c:strRef>
          </c:cat>
          <c:val>
            <c:numRef>
              <c:f>q6_grafovi!$B$288:$D$288</c:f>
              <c:numCache>
                <c:formatCode>0%</c:formatCode>
                <c:ptCount val="3"/>
                <c:pt idx="0">
                  <c:v>0.17612380250552689</c:v>
                </c:pt>
                <c:pt idx="1">
                  <c:v>0.66028002947678699</c:v>
                </c:pt>
                <c:pt idx="2">
                  <c:v>0.16359616801768606</c:v>
                </c:pt>
              </c:numCache>
            </c:numRef>
          </c:val>
          <c:extLst>
            <c:ext xmlns:c16="http://schemas.microsoft.com/office/drawing/2014/chart" uri="{C3380CC4-5D6E-409C-BE32-E72D297353CC}">
              <c16:uniqueId val="{00000001-6DFD-4051-AD98-6E73A9241A91}"/>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Kredit za financiranje poslovanja do iduće sezone</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q6_grafovi!$A$314</c:f>
              <c:strCache>
                <c:ptCount val="1"/>
                <c:pt idx="0">
                  <c:v>cijele godine (N=820)</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q6_grafovi!$B$313:$C$313</c:f>
              <c:strCache>
                <c:ptCount val="2"/>
                <c:pt idx="0">
                  <c:v>Izrazito mi je potreban</c:v>
                </c:pt>
                <c:pt idx="1">
                  <c:v>Nije mi potreban</c:v>
                </c:pt>
              </c:strCache>
            </c:strRef>
          </c:cat>
          <c:val>
            <c:numRef>
              <c:f>q6_grafovi!$B$314:$C$314</c:f>
              <c:numCache>
                <c:formatCode>0%</c:formatCode>
                <c:ptCount val="2"/>
                <c:pt idx="0">
                  <c:v>0.26829268292682928</c:v>
                </c:pt>
                <c:pt idx="1">
                  <c:v>0.73170731707317072</c:v>
                </c:pt>
              </c:numCache>
            </c:numRef>
          </c:val>
          <c:extLst>
            <c:ext xmlns:c16="http://schemas.microsoft.com/office/drawing/2014/chart" uri="{C3380CC4-5D6E-409C-BE32-E72D297353CC}">
              <c16:uniqueId val="{00000000-E5B8-445A-BDB3-334EA1148C62}"/>
            </c:ext>
          </c:extLst>
        </c:ser>
        <c:ser>
          <c:idx val="1"/>
          <c:order val="1"/>
          <c:tx>
            <c:strRef>
              <c:f>q6_grafovi!$A$315</c:f>
              <c:strCache>
                <c:ptCount val="1"/>
                <c:pt idx="0">
                  <c:v>sezonski (N=1357)</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q6_grafovi!$B$313:$C$313</c:f>
              <c:strCache>
                <c:ptCount val="2"/>
                <c:pt idx="0">
                  <c:v>Izrazito mi je potreban</c:v>
                </c:pt>
                <c:pt idx="1">
                  <c:v>Nije mi potreban</c:v>
                </c:pt>
              </c:strCache>
            </c:strRef>
          </c:cat>
          <c:val>
            <c:numRef>
              <c:f>q6_grafovi!$B$315:$C$315</c:f>
              <c:numCache>
                <c:formatCode>0%</c:formatCode>
                <c:ptCount val="2"/>
                <c:pt idx="0">
                  <c:v>0.2019159911569639</c:v>
                </c:pt>
                <c:pt idx="1">
                  <c:v>0.7980840088430361</c:v>
                </c:pt>
              </c:numCache>
            </c:numRef>
          </c:val>
          <c:extLst>
            <c:ext xmlns:c16="http://schemas.microsoft.com/office/drawing/2014/chart" uri="{C3380CC4-5D6E-409C-BE32-E72D297353CC}">
              <c16:uniqueId val="{00000001-E5B8-445A-BDB3-334EA1148C62}"/>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layout>
        <c:manualLayout>
          <c:xMode val="edge"/>
          <c:yMode val="edge"/>
          <c:x val="0.20799482785240084"/>
          <c:y val="8.8427638628352775E-2"/>
          <c:w val="0.5840102477999074"/>
          <c:h val="4.103830144179807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Snižavanje cijena</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q7_grafovi!$A$10</c:f>
              <c:strCache>
                <c:ptCount val="1"/>
                <c:pt idx="0">
                  <c:v>domaća turistička agencija (N=236)</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q7_grafovi!$B$9:$H$9</c:f>
              <c:strCache>
                <c:ptCount val="7"/>
                <c:pt idx="0">
                  <c:v>&lt; 10%</c:v>
                </c:pt>
                <c:pt idx="1">
                  <c:v>10 – 20%</c:v>
                </c:pt>
                <c:pt idx="2">
                  <c:v>20 – 30%</c:v>
                </c:pt>
                <c:pt idx="3">
                  <c:v>30 – 40%</c:v>
                </c:pt>
                <c:pt idx="4">
                  <c:v>40 – 50%</c:v>
                </c:pt>
                <c:pt idx="5">
                  <c:v>&gt; 50%</c:v>
                </c:pt>
                <c:pt idx="6">
                  <c:v>nisam snizivao cijene</c:v>
                </c:pt>
              </c:strCache>
            </c:strRef>
          </c:cat>
          <c:val>
            <c:numRef>
              <c:f>q7_grafovi!$B$10:$H$10</c:f>
              <c:numCache>
                <c:formatCode>0%</c:formatCode>
                <c:ptCount val="7"/>
                <c:pt idx="0">
                  <c:v>0.1059322033898305</c:v>
                </c:pt>
                <c:pt idx="1">
                  <c:v>0.25847457627118642</c:v>
                </c:pt>
                <c:pt idx="2">
                  <c:v>0.13135593220338984</c:v>
                </c:pt>
                <c:pt idx="3">
                  <c:v>5.5084745762711863E-2</c:v>
                </c:pt>
                <c:pt idx="4">
                  <c:v>2.9661016949152543E-2</c:v>
                </c:pt>
                <c:pt idx="5">
                  <c:v>2.1186440677966101E-2</c:v>
                </c:pt>
                <c:pt idx="6">
                  <c:v>0.39830508474576271</c:v>
                </c:pt>
              </c:numCache>
            </c:numRef>
          </c:val>
          <c:extLst>
            <c:ext xmlns:c16="http://schemas.microsoft.com/office/drawing/2014/chart" uri="{C3380CC4-5D6E-409C-BE32-E72D297353CC}">
              <c16:uniqueId val="{00000000-66A2-4C8C-80FB-359A789D65A3}"/>
            </c:ext>
          </c:extLst>
        </c:ser>
        <c:ser>
          <c:idx val="1"/>
          <c:order val="1"/>
          <c:tx>
            <c:strRef>
              <c:f>q7_grafovi!$A$11</c:f>
              <c:strCache>
                <c:ptCount val="1"/>
                <c:pt idx="0">
                  <c:v>izravno bez posrednika (N=649)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q7_grafovi!$B$9:$H$9</c:f>
              <c:strCache>
                <c:ptCount val="7"/>
                <c:pt idx="0">
                  <c:v>&lt; 10%</c:v>
                </c:pt>
                <c:pt idx="1">
                  <c:v>10 – 20%</c:v>
                </c:pt>
                <c:pt idx="2">
                  <c:v>20 – 30%</c:v>
                </c:pt>
                <c:pt idx="3">
                  <c:v>30 – 40%</c:v>
                </c:pt>
                <c:pt idx="4">
                  <c:v>40 – 50%</c:v>
                </c:pt>
                <c:pt idx="5">
                  <c:v>&gt; 50%</c:v>
                </c:pt>
                <c:pt idx="6">
                  <c:v>nisam snizivao cijene</c:v>
                </c:pt>
              </c:strCache>
            </c:strRef>
          </c:cat>
          <c:val>
            <c:numRef>
              <c:f>q7_grafovi!$B$11:$H$11</c:f>
              <c:numCache>
                <c:formatCode>0%</c:formatCode>
                <c:ptCount val="7"/>
                <c:pt idx="0">
                  <c:v>0.11710323574730354</c:v>
                </c:pt>
                <c:pt idx="1">
                  <c:v>0.3081664098613251</c:v>
                </c:pt>
                <c:pt idx="2">
                  <c:v>0.16640986132511557</c:v>
                </c:pt>
                <c:pt idx="3">
                  <c:v>7.0878274268104779E-2</c:v>
                </c:pt>
                <c:pt idx="4">
                  <c:v>3.3898305084745763E-2</c:v>
                </c:pt>
                <c:pt idx="5">
                  <c:v>9.2449922958397542E-3</c:v>
                </c:pt>
                <c:pt idx="6">
                  <c:v>0.29429892141756547</c:v>
                </c:pt>
              </c:numCache>
            </c:numRef>
          </c:val>
          <c:extLst>
            <c:ext xmlns:c16="http://schemas.microsoft.com/office/drawing/2014/chart" uri="{C3380CC4-5D6E-409C-BE32-E72D297353CC}">
              <c16:uniqueId val="{00000001-66A2-4C8C-80FB-359A789D65A3}"/>
            </c:ext>
          </c:extLst>
        </c:ser>
        <c:ser>
          <c:idx val="2"/>
          <c:order val="2"/>
          <c:tx>
            <c:strRef>
              <c:f>q7_grafovi!$A$12</c:f>
              <c:strCache>
                <c:ptCount val="1"/>
                <c:pt idx="0">
                  <c:v>putem vodećih online kanala prodaje (N=1292)</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q7_grafovi!$B$9:$H$9</c:f>
              <c:strCache>
                <c:ptCount val="7"/>
                <c:pt idx="0">
                  <c:v>&lt; 10%</c:v>
                </c:pt>
                <c:pt idx="1">
                  <c:v>10 – 20%</c:v>
                </c:pt>
                <c:pt idx="2">
                  <c:v>20 – 30%</c:v>
                </c:pt>
                <c:pt idx="3">
                  <c:v>30 – 40%</c:v>
                </c:pt>
                <c:pt idx="4">
                  <c:v>40 – 50%</c:v>
                </c:pt>
                <c:pt idx="5">
                  <c:v>&gt; 50%</c:v>
                </c:pt>
                <c:pt idx="6">
                  <c:v>nisam snizivao cijene</c:v>
                </c:pt>
              </c:strCache>
            </c:strRef>
          </c:cat>
          <c:val>
            <c:numRef>
              <c:f>q7_grafovi!$B$12:$H$12</c:f>
              <c:numCache>
                <c:formatCode>0%</c:formatCode>
                <c:ptCount val="7"/>
                <c:pt idx="0">
                  <c:v>0.10603715170278638</c:v>
                </c:pt>
                <c:pt idx="1">
                  <c:v>0.27708978328173373</c:v>
                </c:pt>
                <c:pt idx="2">
                  <c:v>0.21439628482972137</c:v>
                </c:pt>
                <c:pt idx="3">
                  <c:v>0.10448916408668731</c:v>
                </c:pt>
                <c:pt idx="4">
                  <c:v>5.108359133126935E-2</c:v>
                </c:pt>
                <c:pt idx="5">
                  <c:v>2.1671826625386997E-2</c:v>
                </c:pt>
                <c:pt idx="6">
                  <c:v>0.22523219814241485</c:v>
                </c:pt>
              </c:numCache>
            </c:numRef>
          </c:val>
          <c:extLst>
            <c:ext xmlns:c16="http://schemas.microsoft.com/office/drawing/2014/chart" uri="{C3380CC4-5D6E-409C-BE32-E72D297353CC}">
              <c16:uniqueId val="{00000002-66A2-4C8C-80FB-359A789D65A3}"/>
            </c:ext>
          </c:extLst>
        </c:ser>
        <c:dLbls>
          <c:showLegendKey val="0"/>
          <c:showVal val="0"/>
          <c:showCatName val="0"/>
          <c:showSerName val="0"/>
          <c:showPercent val="0"/>
          <c:showBubbleSize val="0"/>
        </c:dLbls>
        <c:gapWidth val="65"/>
        <c:overlap val="-10"/>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layout>
        <c:manualLayout>
          <c:xMode val="edge"/>
          <c:yMode val="edge"/>
          <c:x val="5.0000029657309784E-2"/>
          <c:y val="8.2759726176146992E-2"/>
          <c:w val="0.89999988375154683"/>
          <c:h val="6.4935529261195279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Broj stalnih kreveta (ukupni uzorak, N=2177)</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696491626978505E-2"/>
          <c:y val="0.11177678127702113"/>
          <c:w val="0.97303508373021497"/>
          <c:h val="0.77889821233126599"/>
        </c:manualLayout>
      </c:layout>
      <c:barChart>
        <c:barDir val="col"/>
        <c:grouping val="clustered"/>
        <c:varyColors val="0"/>
        <c:ser>
          <c:idx val="0"/>
          <c:order val="0"/>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movingAvg"/>
            <c:period val="2"/>
            <c:dispRSqr val="0"/>
            <c:dispEq val="0"/>
          </c:trendline>
          <c:cat>
            <c:numRef>
              <c:f>'total grafovi'!$A$21:$A$40</c:f>
              <c:numCache>
                <c:formatCode>General</c:formatCode>
                <c:ptCount val="2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numCache>
            </c:numRef>
          </c:cat>
          <c:val>
            <c:numRef>
              <c:f>'total grafovi'!$C$21:$C$40</c:f>
              <c:numCache>
                <c:formatCode>0%</c:formatCode>
                <c:ptCount val="20"/>
                <c:pt idx="0">
                  <c:v>2.8020211299954065E-2</c:v>
                </c:pt>
                <c:pt idx="1">
                  <c:v>0.11897106109324759</c:v>
                </c:pt>
                <c:pt idx="2">
                  <c:v>4.2719338539274232E-2</c:v>
                </c:pt>
                <c:pt idx="3">
                  <c:v>0.21359669269637116</c:v>
                </c:pt>
                <c:pt idx="4">
                  <c:v>3.99632521819017E-2</c:v>
                </c:pt>
                <c:pt idx="5">
                  <c:v>0.15020670647680295</c:v>
                </c:pt>
                <c:pt idx="6">
                  <c:v>2.6642168121267799E-2</c:v>
                </c:pt>
                <c:pt idx="7">
                  <c:v>0.10381258612769867</c:v>
                </c:pt>
                <c:pt idx="8">
                  <c:v>2.2048690858980247E-2</c:v>
                </c:pt>
                <c:pt idx="9">
                  <c:v>7.2576940744143323E-2</c:v>
                </c:pt>
                <c:pt idx="10">
                  <c:v>1.3780431786862656E-2</c:v>
                </c:pt>
                <c:pt idx="11">
                  <c:v>5.6959118052365643E-2</c:v>
                </c:pt>
                <c:pt idx="12">
                  <c:v>8.2682590721175932E-3</c:v>
                </c:pt>
                <c:pt idx="13">
                  <c:v>2.6182820395039046E-2</c:v>
                </c:pt>
                <c:pt idx="14">
                  <c:v>1.0564997703261369E-2</c:v>
                </c:pt>
                <c:pt idx="15">
                  <c:v>2.2048690858980247E-2</c:v>
                </c:pt>
                <c:pt idx="16">
                  <c:v>4.1341295360587966E-3</c:v>
                </c:pt>
                <c:pt idx="17">
                  <c:v>1.1483693155718878E-2</c:v>
                </c:pt>
                <c:pt idx="18">
                  <c:v>1.3780431786862655E-3</c:v>
                </c:pt>
                <c:pt idx="19">
                  <c:v>2.6642168121267799E-2</c:v>
                </c:pt>
              </c:numCache>
            </c:numRef>
          </c:val>
          <c:extLst>
            <c:ext xmlns:c16="http://schemas.microsoft.com/office/drawing/2014/chart" uri="{C3380CC4-5D6E-409C-BE32-E72D297353CC}">
              <c16:uniqueId val="{00000000-FC2C-447A-9E0F-BE3C9B88B356}"/>
            </c:ext>
          </c:extLst>
        </c:ser>
        <c:dLbls>
          <c:showLegendKey val="0"/>
          <c:showVal val="0"/>
          <c:showCatName val="0"/>
          <c:showSerName val="0"/>
          <c:showPercent val="0"/>
          <c:showBubbleSize val="0"/>
        </c:dLbls>
        <c:gapWidth val="65"/>
        <c:overlap val="-27"/>
        <c:axId val="194034527"/>
        <c:axId val="194033695"/>
      </c:barChart>
      <c:catAx>
        <c:axId val="1940345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94033695"/>
        <c:crosses val="autoZero"/>
        <c:auto val="1"/>
        <c:lblAlgn val="ctr"/>
        <c:lblOffset val="100"/>
        <c:noMultiLvlLbl val="0"/>
      </c:catAx>
      <c:valAx>
        <c:axId val="194033695"/>
        <c:scaling>
          <c:orientation val="minMax"/>
          <c:max val="0.45"/>
        </c:scaling>
        <c:delete val="1"/>
        <c:axPos val="l"/>
        <c:numFmt formatCode="0%" sourceLinked="1"/>
        <c:majorTickMark val="none"/>
        <c:minorTickMark val="none"/>
        <c:tickLblPos val="nextTo"/>
        <c:crossAx val="194034527"/>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Smanjen broj rezervacija</a:t>
            </a:r>
            <a:endParaRPr lang="en-GB"/>
          </a:p>
        </c:rich>
      </c:tx>
      <c:layout>
        <c:manualLayout>
          <c:xMode val="edge"/>
          <c:yMode val="edge"/>
          <c:x val="0.32157750578207422"/>
          <c:y val="2.3088026585771717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q7_grafovi!$A$37</c:f>
              <c:strCache>
                <c:ptCount val="1"/>
                <c:pt idx="0">
                  <c:v>domaća turistička agencija (N=236)</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q7_grafovi!$B$36:$C$36</c:f>
              <c:strCache>
                <c:ptCount val="2"/>
                <c:pt idx="0">
                  <c:v>Da</c:v>
                </c:pt>
                <c:pt idx="1">
                  <c:v>Ne</c:v>
                </c:pt>
              </c:strCache>
            </c:strRef>
          </c:cat>
          <c:val>
            <c:numRef>
              <c:f>q7_grafovi!$B$37:$C$37</c:f>
              <c:numCache>
                <c:formatCode>0%</c:formatCode>
                <c:ptCount val="2"/>
                <c:pt idx="0">
                  <c:v>0.94067796610169496</c:v>
                </c:pt>
                <c:pt idx="1">
                  <c:v>5.9322033898305086E-2</c:v>
                </c:pt>
              </c:numCache>
            </c:numRef>
          </c:val>
          <c:extLst>
            <c:ext xmlns:c16="http://schemas.microsoft.com/office/drawing/2014/chart" uri="{C3380CC4-5D6E-409C-BE32-E72D297353CC}">
              <c16:uniqueId val="{00000000-8E42-4846-9036-6C7D2F81CEA6}"/>
            </c:ext>
          </c:extLst>
        </c:ser>
        <c:ser>
          <c:idx val="1"/>
          <c:order val="1"/>
          <c:tx>
            <c:strRef>
              <c:f>q7_grafovi!$A$38</c:f>
              <c:strCache>
                <c:ptCount val="1"/>
                <c:pt idx="0">
                  <c:v>izravno bez posrednika (N=649)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q7_grafovi!$B$36:$C$36</c:f>
              <c:strCache>
                <c:ptCount val="2"/>
                <c:pt idx="0">
                  <c:v>Da</c:v>
                </c:pt>
                <c:pt idx="1">
                  <c:v>Ne</c:v>
                </c:pt>
              </c:strCache>
            </c:strRef>
          </c:cat>
          <c:val>
            <c:numRef>
              <c:f>q7_grafovi!$B$38:$C$38</c:f>
              <c:numCache>
                <c:formatCode>0%</c:formatCode>
                <c:ptCount val="2"/>
                <c:pt idx="0">
                  <c:v>0.91679506933744226</c:v>
                </c:pt>
                <c:pt idx="1">
                  <c:v>8.3204930662557783E-2</c:v>
                </c:pt>
              </c:numCache>
            </c:numRef>
          </c:val>
          <c:extLst>
            <c:ext xmlns:c16="http://schemas.microsoft.com/office/drawing/2014/chart" uri="{C3380CC4-5D6E-409C-BE32-E72D297353CC}">
              <c16:uniqueId val="{00000001-8E42-4846-9036-6C7D2F81CEA6}"/>
            </c:ext>
          </c:extLst>
        </c:ser>
        <c:ser>
          <c:idx val="2"/>
          <c:order val="2"/>
          <c:tx>
            <c:strRef>
              <c:f>q7_grafovi!$A$39</c:f>
              <c:strCache>
                <c:ptCount val="1"/>
                <c:pt idx="0">
                  <c:v>putem vodećih online kanala prodaje (N=1292)</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q7_grafovi!$B$36:$C$36</c:f>
              <c:strCache>
                <c:ptCount val="2"/>
                <c:pt idx="0">
                  <c:v>Da</c:v>
                </c:pt>
                <c:pt idx="1">
                  <c:v>Ne</c:v>
                </c:pt>
              </c:strCache>
            </c:strRef>
          </c:cat>
          <c:val>
            <c:numRef>
              <c:f>q7_grafovi!$B$39:$C$39</c:f>
              <c:numCache>
                <c:formatCode>0%</c:formatCode>
                <c:ptCount val="2"/>
                <c:pt idx="0">
                  <c:v>0.96130030959752322</c:v>
                </c:pt>
                <c:pt idx="1">
                  <c:v>3.8699690402476783E-2</c:v>
                </c:pt>
              </c:numCache>
            </c:numRef>
          </c:val>
          <c:extLst>
            <c:ext xmlns:c16="http://schemas.microsoft.com/office/drawing/2014/chart" uri="{C3380CC4-5D6E-409C-BE32-E72D297353CC}">
              <c16:uniqueId val="{00000002-8E42-4846-9036-6C7D2F81CEA6}"/>
            </c:ext>
          </c:extLst>
        </c:ser>
        <c:dLbls>
          <c:showLegendKey val="0"/>
          <c:showVal val="0"/>
          <c:showCatName val="0"/>
          <c:showSerName val="0"/>
          <c:showPercent val="0"/>
          <c:showBubbleSize val="0"/>
        </c:dLbls>
        <c:gapWidth val="65"/>
        <c:overlap val="-10"/>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layout>
        <c:manualLayout>
          <c:xMode val="edge"/>
          <c:yMode val="edge"/>
          <c:x val="5.1225683186660494E-2"/>
          <c:y val="9.6154802977245504E-2"/>
          <c:w val="0.89999988375154683"/>
          <c:h val="0.10767068746103929"/>
        </c:manualLayout>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Otkazivanje rezervacija </a:t>
            </a:r>
            <a:endParaRPr lang="en-GB"/>
          </a:p>
        </c:rich>
      </c:tx>
      <c:layout>
        <c:manualLayout>
          <c:xMode val="edge"/>
          <c:yMode val="edge"/>
          <c:x val="0.32157750578207422"/>
          <c:y val="2.3088026585771717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q7_grafovi!$A$60</c:f>
              <c:strCache>
                <c:ptCount val="1"/>
                <c:pt idx="0">
                  <c:v>domaća turistička agencija (N=236)</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q7_grafovi!$B$59:$C$59</c:f>
              <c:strCache>
                <c:ptCount val="2"/>
                <c:pt idx="0">
                  <c:v>Da</c:v>
                </c:pt>
                <c:pt idx="1">
                  <c:v>Ne</c:v>
                </c:pt>
              </c:strCache>
            </c:strRef>
          </c:cat>
          <c:val>
            <c:numRef>
              <c:f>q7_grafovi!$B$60:$C$60</c:f>
              <c:numCache>
                <c:formatCode>0%</c:formatCode>
                <c:ptCount val="2"/>
                <c:pt idx="0">
                  <c:v>0.8728813559322034</c:v>
                </c:pt>
                <c:pt idx="1">
                  <c:v>0.1271186440677966</c:v>
                </c:pt>
              </c:numCache>
            </c:numRef>
          </c:val>
          <c:extLst>
            <c:ext xmlns:c16="http://schemas.microsoft.com/office/drawing/2014/chart" uri="{C3380CC4-5D6E-409C-BE32-E72D297353CC}">
              <c16:uniqueId val="{00000000-CEFB-451B-853C-8D7CD302DF34}"/>
            </c:ext>
          </c:extLst>
        </c:ser>
        <c:ser>
          <c:idx val="1"/>
          <c:order val="1"/>
          <c:tx>
            <c:strRef>
              <c:f>q7_grafovi!$A$61</c:f>
              <c:strCache>
                <c:ptCount val="1"/>
                <c:pt idx="0">
                  <c:v>izravno bez posrednika (N=649)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q7_grafovi!$B$59:$C$59</c:f>
              <c:strCache>
                <c:ptCount val="2"/>
                <c:pt idx="0">
                  <c:v>Da</c:v>
                </c:pt>
                <c:pt idx="1">
                  <c:v>Ne</c:v>
                </c:pt>
              </c:strCache>
            </c:strRef>
          </c:cat>
          <c:val>
            <c:numRef>
              <c:f>q7_grafovi!$B$61:$C$61</c:f>
              <c:numCache>
                <c:formatCode>0%</c:formatCode>
                <c:ptCount val="2"/>
                <c:pt idx="0">
                  <c:v>0.8967642526964561</c:v>
                </c:pt>
                <c:pt idx="1">
                  <c:v>0.10323574730354391</c:v>
                </c:pt>
              </c:numCache>
            </c:numRef>
          </c:val>
          <c:extLst>
            <c:ext xmlns:c16="http://schemas.microsoft.com/office/drawing/2014/chart" uri="{C3380CC4-5D6E-409C-BE32-E72D297353CC}">
              <c16:uniqueId val="{00000001-CEFB-451B-853C-8D7CD302DF34}"/>
            </c:ext>
          </c:extLst>
        </c:ser>
        <c:ser>
          <c:idx val="2"/>
          <c:order val="2"/>
          <c:tx>
            <c:strRef>
              <c:f>q7_grafovi!$A$62</c:f>
              <c:strCache>
                <c:ptCount val="1"/>
                <c:pt idx="0">
                  <c:v>putem vodećih online kanala prodaje (N=1292)</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q7_grafovi!$B$59:$C$59</c:f>
              <c:strCache>
                <c:ptCount val="2"/>
                <c:pt idx="0">
                  <c:v>Da</c:v>
                </c:pt>
                <c:pt idx="1">
                  <c:v>Ne</c:v>
                </c:pt>
              </c:strCache>
            </c:strRef>
          </c:cat>
          <c:val>
            <c:numRef>
              <c:f>q7_grafovi!$B$62:$C$62</c:f>
              <c:numCache>
                <c:formatCode>0%</c:formatCode>
                <c:ptCount val="2"/>
                <c:pt idx="0">
                  <c:v>0.90325077399380804</c:v>
                </c:pt>
                <c:pt idx="1">
                  <c:v>9.6749226006191957E-2</c:v>
                </c:pt>
              </c:numCache>
            </c:numRef>
          </c:val>
          <c:extLst>
            <c:ext xmlns:c16="http://schemas.microsoft.com/office/drawing/2014/chart" uri="{C3380CC4-5D6E-409C-BE32-E72D297353CC}">
              <c16:uniqueId val="{00000002-CEFB-451B-853C-8D7CD302DF34}"/>
            </c:ext>
          </c:extLst>
        </c:ser>
        <c:dLbls>
          <c:showLegendKey val="0"/>
          <c:showVal val="0"/>
          <c:showCatName val="0"/>
          <c:showSerName val="0"/>
          <c:showPercent val="0"/>
          <c:showBubbleSize val="0"/>
        </c:dLbls>
        <c:gapWidth val="65"/>
        <c:overlap val="-10"/>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layout>
        <c:manualLayout>
          <c:xMode val="edge"/>
          <c:yMode val="edge"/>
          <c:x val="5.1225683186660494E-2"/>
          <c:y val="7.4264981744118899E-2"/>
          <c:w val="0.89999988375154683"/>
          <c:h val="0.11496729453874815"/>
        </c:manualLayout>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Vrsta objekta (ukupni uzorak, N=2177)</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grafovi'!$A$88:$A$90</c:f>
              <c:strCache>
                <c:ptCount val="3"/>
                <c:pt idx="0">
                  <c:v>soba/apartman / studio apartman</c:v>
                </c:pt>
                <c:pt idx="1">
                  <c:v>kuća za odmor</c:v>
                </c:pt>
                <c:pt idx="2">
                  <c:v>kamp/ kamp odmorište ili robinzonski smještaj</c:v>
                </c:pt>
              </c:strCache>
            </c:strRef>
          </c:cat>
          <c:val>
            <c:numRef>
              <c:f>'total grafovi'!$C$88:$C$90</c:f>
              <c:numCache>
                <c:formatCode>0%</c:formatCode>
                <c:ptCount val="3"/>
                <c:pt idx="0">
                  <c:v>0.83004134129536056</c:v>
                </c:pt>
                <c:pt idx="1">
                  <c:v>0.16490583371612311</c:v>
                </c:pt>
                <c:pt idx="2">
                  <c:v>5.052824988516307E-3</c:v>
                </c:pt>
              </c:numCache>
            </c:numRef>
          </c:val>
          <c:extLst>
            <c:ext xmlns:c16="http://schemas.microsoft.com/office/drawing/2014/chart" uri="{C3380CC4-5D6E-409C-BE32-E72D297353CC}">
              <c16:uniqueId val="{00000000-9B8E-4D39-8727-4821BF4F208F}"/>
            </c:ext>
          </c:extLst>
        </c:ser>
        <c:dLbls>
          <c:showLegendKey val="0"/>
          <c:showVal val="0"/>
          <c:showCatName val="0"/>
          <c:showSerName val="0"/>
          <c:showPercent val="0"/>
          <c:showBubbleSize val="0"/>
        </c:dLbls>
        <c:gapWidth val="65"/>
        <c:overlap val="-27"/>
        <c:axId val="1841085727"/>
        <c:axId val="1841086559"/>
      </c:barChart>
      <c:catAx>
        <c:axId val="184108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41086559"/>
        <c:crosses val="autoZero"/>
        <c:auto val="1"/>
        <c:lblAlgn val="ctr"/>
        <c:lblOffset val="100"/>
        <c:noMultiLvlLbl val="0"/>
      </c:catAx>
      <c:valAx>
        <c:axId val="1841086559"/>
        <c:scaling>
          <c:orientation val="minMax"/>
        </c:scaling>
        <c:delete val="1"/>
        <c:axPos val="l"/>
        <c:numFmt formatCode="0%" sourceLinked="1"/>
        <c:majorTickMark val="none"/>
        <c:minorTickMark val="none"/>
        <c:tickLblPos val="nextTo"/>
        <c:crossAx val="1841085727"/>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Sezonalnost rada</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q5_grafovi!$A$9</c:f>
              <c:strCache>
                <c:ptCount val="1"/>
                <c:pt idx="0">
                  <c:v>kuća za odmor (N=359)</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q5_grafovi!$B$8:$C$8</c:f>
              <c:strCache>
                <c:ptCount val="2"/>
                <c:pt idx="0">
                  <c:v>cijele godine</c:v>
                </c:pt>
                <c:pt idx="1">
                  <c:v>sezonski</c:v>
                </c:pt>
              </c:strCache>
            </c:strRef>
          </c:cat>
          <c:val>
            <c:numRef>
              <c:f>q5_grafovi!$B$9:$C$9</c:f>
              <c:numCache>
                <c:formatCode>0%</c:formatCode>
                <c:ptCount val="2"/>
                <c:pt idx="0">
                  <c:v>0.30640668523676878</c:v>
                </c:pt>
                <c:pt idx="1">
                  <c:v>0.69359331476323116</c:v>
                </c:pt>
              </c:numCache>
            </c:numRef>
          </c:val>
          <c:extLst>
            <c:ext xmlns:c16="http://schemas.microsoft.com/office/drawing/2014/chart" uri="{C3380CC4-5D6E-409C-BE32-E72D297353CC}">
              <c16:uniqueId val="{00000000-2DFD-4564-BB11-756E4EEF632F}"/>
            </c:ext>
          </c:extLst>
        </c:ser>
        <c:ser>
          <c:idx val="1"/>
          <c:order val="1"/>
          <c:tx>
            <c:strRef>
              <c:f>q5_grafovi!$A$10</c:f>
              <c:strCache>
                <c:ptCount val="1"/>
                <c:pt idx="0">
                  <c:v>soba/ apartman (N=1807)</c:v>
                </c:pt>
              </c:strCache>
            </c:strRef>
          </c:tx>
          <c:spPr>
            <a:solidFill>
              <a:srgbClr val="867F7C"/>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q5_grafovi!$B$8:$C$8</c:f>
              <c:strCache>
                <c:ptCount val="2"/>
                <c:pt idx="0">
                  <c:v>cijele godine</c:v>
                </c:pt>
                <c:pt idx="1">
                  <c:v>sezonski</c:v>
                </c:pt>
              </c:strCache>
            </c:strRef>
          </c:cat>
          <c:val>
            <c:numRef>
              <c:f>q5_grafovi!$B$10:$C$10</c:f>
              <c:numCache>
                <c:formatCode>0%</c:formatCode>
                <c:ptCount val="2"/>
                <c:pt idx="0">
                  <c:v>0.39180962921970114</c:v>
                </c:pt>
                <c:pt idx="1">
                  <c:v>0.60819037078029881</c:v>
                </c:pt>
              </c:numCache>
            </c:numRef>
          </c:val>
          <c:extLst>
            <c:ext xmlns:c16="http://schemas.microsoft.com/office/drawing/2014/chart" uri="{C3380CC4-5D6E-409C-BE32-E72D297353CC}">
              <c16:uniqueId val="{00000001-2DFD-4564-BB11-756E4EEF632F}"/>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Način zaprimanja rezervacija</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q5_grafovi!$A$34</c:f>
              <c:strCache>
                <c:ptCount val="1"/>
                <c:pt idx="0">
                  <c:v>kuća za odmor (N=359)</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q5_grafovi!$B$33:$D$33</c:f>
              <c:strCache>
                <c:ptCount val="3"/>
                <c:pt idx="0">
                  <c:v>domaća turistička agencija</c:v>
                </c:pt>
                <c:pt idx="1">
                  <c:v>izravno bez posrednika (stalni gosti, vlastita web-stranica, Facebook i sl.)</c:v>
                </c:pt>
                <c:pt idx="2">
                  <c:v>putem vodećih online kanala prodaje (Booking, Airbnb i sl.)</c:v>
                </c:pt>
              </c:strCache>
            </c:strRef>
          </c:cat>
          <c:val>
            <c:numRef>
              <c:f>q5_grafovi!$B$34:$D$34</c:f>
              <c:numCache>
                <c:formatCode>0%</c:formatCode>
                <c:ptCount val="3"/>
                <c:pt idx="0">
                  <c:v>0.24233983286908078</c:v>
                </c:pt>
                <c:pt idx="1">
                  <c:v>0.16155988857938719</c:v>
                </c:pt>
                <c:pt idx="2">
                  <c:v>0.59610027855153203</c:v>
                </c:pt>
              </c:numCache>
            </c:numRef>
          </c:val>
          <c:extLst>
            <c:ext xmlns:c16="http://schemas.microsoft.com/office/drawing/2014/chart" uri="{C3380CC4-5D6E-409C-BE32-E72D297353CC}">
              <c16:uniqueId val="{00000000-EB5D-4C93-8EA0-D70C76B445D7}"/>
            </c:ext>
          </c:extLst>
        </c:ser>
        <c:ser>
          <c:idx val="1"/>
          <c:order val="1"/>
          <c:tx>
            <c:strRef>
              <c:f>q5_grafovi!$A$35</c:f>
              <c:strCache>
                <c:ptCount val="1"/>
                <c:pt idx="0">
                  <c:v>soba/ apartman (N=1807)</c:v>
                </c:pt>
              </c:strCache>
            </c:strRef>
          </c:tx>
          <c:spPr>
            <a:solidFill>
              <a:srgbClr val="867F7C"/>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q5_grafovi!$B$33:$D$33</c:f>
              <c:strCache>
                <c:ptCount val="3"/>
                <c:pt idx="0">
                  <c:v>domaća turistička agencija</c:v>
                </c:pt>
                <c:pt idx="1">
                  <c:v>izravno bez posrednika (stalni gosti, vlastita web-stranica, Facebook i sl.)</c:v>
                </c:pt>
                <c:pt idx="2">
                  <c:v>putem vodećih online kanala prodaje (Booking, Airbnb i sl.)</c:v>
                </c:pt>
              </c:strCache>
            </c:strRef>
          </c:cat>
          <c:val>
            <c:numRef>
              <c:f>q5_grafovi!$B$35:$D$35</c:f>
              <c:numCache>
                <c:formatCode>0%</c:formatCode>
                <c:ptCount val="3"/>
                <c:pt idx="0">
                  <c:v>8.1903707802988376E-2</c:v>
                </c:pt>
                <c:pt idx="1">
                  <c:v>0.32374100719424459</c:v>
                </c:pt>
                <c:pt idx="2">
                  <c:v>0.59435528500276702</c:v>
                </c:pt>
              </c:numCache>
            </c:numRef>
          </c:val>
          <c:extLst>
            <c:ext xmlns:c16="http://schemas.microsoft.com/office/drawing/2014/chart" uri="{C3380CC4-5D6E-409C-BE32-E72D297353CC}">
              <c16:uniqueId val="{00000001-EB5D-4C93-8EA0-D70C76B445D7}"/>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Snižavanje cijena</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q5_grafovi!$A$64</c:f>
              <c:strCache>
                <c:ptCount val="1"/>
                <c:pt idx="0">
                  <c:v>kuća za odmor (N=359)</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q5_grafovi!$B$63:$H$63</c:f>
              <c:strCache>
                <c:ptCount val="7"/>
                <c:pt idx="0">
                  <c:v>&lt; 10%</c:v>
                </c:pt>
                <c:pt idx="1">
                  <c:v>10 – 20%</c:v>
                </c:pt>
                <c:pt idx="2">
                  <c:v>20 – 30%</c:v>
                </c:pt>
                <c:pt idx="3">
                  <c:v>30 – 40%</c:v>
                </c:pt>
                <c:pt idx="4">
                  <c:v>40 – 50%</c:v>
                </c:pt>
                <c:pt idx="5">
                  <c:v>&gt; 50%</c:v>
                </c:pt>
                <c:pt idx="6">
                  <c:v>nisam snizivao cijene</c:v>
                </c:pt>
              </c:strCache>
            </c:strRef>
          </c:cat>
          <c:val>
            <c:numRef>
              <c:f>q5_grafovi!$B$64:$H$64</c:f>
              <c:numCache>
                <c:formatCode>0%</c:formatCode>
                <c:ptCount val="7"/>
                <c:pt idx="0">
                  <c:v>0.11420612813370473</c:v>
                </c:pt>
                <c:pt idx="1">
                  <c:v>0.28412256267409469</c:v>
                </c:pt>
                <c:pt idx="2">
                  <c:v>0.15320334261838439</c:v>
                </c:pt>
                <c:pt idx="3">
                  <c:v>7.7994428969359333E-2</c:v>
                </c:pt>
                <c:pt idx="4">
                  <c:v>1.6713091922005572E-2</c:v>
                </c:pt>
                <c:pt idx="5">
                  <c:v>1.6713091922005572E-2</c:v>
                </c:pt>
                <c:pt idx="6">
                  <c:v>0.3370473537604457</c:v>
                </c:pt>
              </c:numCache>
            </c:numRef>
          </c:val>
          <c:extLst>
            <c:ext xmlns:c16="http://schemas.microsoft.com/office/drawing/2014/chart" uri="{C3380CC4-5D6E-409C-BE32-E72D297353CC}">
              <c16:uniqueId val="{00000000-A62F-4138-A73E-FEEBC94602B7}"/>
            </c:ext>
          </c:extLst>
        </c:ser>
        <c:ser>
          <c:idx val="1"/>
          <c:order val="1"/>
          <c:tx>
            <c:strRef>
              <c:f>q5_grafovi!$A$65</c:f>
              <c:strCache>
                <c:ptCount val="1"/>
                <c:pt idx="0">
                  <c:v>soba/ apartman (N=1807)</c:v>
                </c:pt>
              </c:strCache>
            </c:strRef>
          </c:tx>
          <c:spPr>
            <a:solidFill>
              <a:srgbClr val="867F7C"/>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q5_grafovi!$B$63:$H$63</c:f>
              <c:strCache>
                <c:ptCount val="7"/>
                <c:pt idx="0">
                  <c:v>&lt; 10%</c:v>
                </c:pt>
                <c:pt idx="1">
                  <c:v>10 – 20%</c:v>
                </c:pt>
                <c:pt idx="2">
                  <c:v>20 – 30%</c:v>
                </c:pt>
                <c:pt idx="3">
                  <c:v>30 – 40%</c:v>
                </c:pt>
                <c:pt idx="4">
                  <c:v>40 – 50%</c:v>
                </c:pt>
                <c:pt idx="5">
                  <c:v>&gt; 50%</c:v>
                </c:pt>
                <c:pt idx="6">
                  <c:v>nisam snizivao cijene</c:v>
                </c:pt>
              </c:strCache>
            </c:strRef>
          </c:cat>
          <c:val>
            <c:numRef>
              <c:f>q5_grafovi!$B$65:$H$65</c:f>
              <c:numCache>
                <c:formatCode>0%</c:formatCode>
                <c:ptCount val="7"/>
                <c:pt idx="0">
                  <c:v>0.10846707249584947</c:v>
                </c:pt>
                <c:pt idx="1">
                  <c:v>0.28334255672385167</c:v>
                </c:pt>
                <c:pt idx="2">
                  <c:v>0.19922523519645821</c:v>
                </c:pt>
                <c:pt idx="3">
                  <c:v>9.1864969562811288E-2</c:v>
                </c:pt>
                <c:pt idx="4">
                  <c:v>4.9252905368013279E-2</c:v>
                </c:pt>
                <c:pt idx="5">
                  <c:v>1.8262313226342003E-2</c:v>
                </c:pt>
                <c:pt idx="6">
                  <c:v>0.24958494742667406</c:v>
                </c:pt>
              </c:numCache>
            </c:numRef>
          </c:val>
          <c:extLst>
            <c:ext xmlns:c16="http://schemas.microsoft.com/office/drawing/2014/chart" uri="{C3380CC4-5D6E-409C-BE32-E72D297353CC}">
              <c16:uniqueId val="{00000001-A62F-4138-A73E-FEEBC94602B7}"/>
            </c:ext>
          </c:extLst>
        </c:ser>
        <c:dLbls>
          <c:showLegendKey val="0"/>
          <c:showVal val="0"/>
          <c:showCatName val="0"/>
          <c:showSerName val="0"/>
          <c:showPercent val="0"/>
          <c:showBubbleSize val="0"/>
        </c:dLbls>
        <c:gapWidth val="60"/>
        <c:overlap val="-10"/>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Smanjen broj rezervacija</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q5_grafovi!$A$91</c:f>
              <c:strCache>
                <c:ptCount val="1"/>
                <c:pt idx="0">
                  <c:v>kuća za odmor (N=359)</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q5_grafovi!$B$90:$C$90</c:f>
              <c:strCache>
                <c:ptCount val="2"/>
                <c:pt idx="0">
                  <c:v>Da</c:v>
                </c:pt>
                <c:pt idx="1">
                  <c:v>Ne</c:v>
                </c:pt>
              </c:strCache>
            </c:strRef>
          </c:cat>
          <c:val>
            <c:numRef>
              <c:f>q5_grafovi!$B$91:$C$91</c:f>
              <c:numCache>
                <c:formatCode>0%</c:formatCode>
                <c:ptCount val="2"/>
                <c:pt idx="0">
                  <c:v>0.89136490250696376</c:v>
                </c:pt>
                <c:pt idx="1">
                  <c:v>0.10863509749303621</c:v>
                </c:pt>
              </c:numCache>
            </c:numRef>
          </c:val>
          <c:extLst>
            <c:ext xmlns:c16="http://schemas.microsoft.com/office/drawing/2014/chart" uri="{C3380CC4-5D6E-409C-BE32-E72D297353CC}">
              <c16:uniqueId val="{00000000-AA69-4024-8509-8BB4DFD3314A}"/>
            </c:ext>
          </c:extLst>
        </c:ser>
        <c:ser>
          <c:idx val="1"/>
          <c:order val="1"/>
          <c:tx>
            <c:strRef>
              <c:f>q5_grafovi!$A$92</c:f>
              <c:strCache>
                <c:ptCount val="1"/>
                <c:pt idx="0">
                  <c:v>soba/ apartman (N=1807)</c:v>
                </c:pt>
              </c:strCache>
            </c:strRef>
          </c:tx>
          <c:spPr>
            <a:solidFill>
              <a:srgbClr val="867F7C"/>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q5_grafovi!$B$90:$C$90</c:f>
              <c:strCache>
                <c:ptCount val="2"/>
                <c:pt idx="0">
                  <c:v>Da</c:v>
                </c:pt>
                <c:pt idx="1">
                  <c:v>Ne</c:v>
                </c:pt>
              </c:strCache>
            </c:strRef>
          </c:cat>
          <c:val>
            <c:numRef>
              <c:f>q5_grafovi!$B$92:$C$92</c:f>
              <c:numCache>
                <c:formatCode>0%</c:formatCode>
                <c:ptCount val="2"/>
                <c:pt idx="0">
                  <c:v>0.95683453237410077</c:v>
                </c:pt>
                <c:pt idx="1">
                  <c:v>4.3165467625899283E-2</c:v>
                </c:pt>
              </c:numCache>
            </c:numRef>
          </c:val>
          <c:extLst>
            <c:ext xmlns:c16="http://schemas.microsoft.com/office/drawing/2014/chart" uri="{C3380CC4-5D6E-409C-BE32-E72D297353CC}">
              <c16:uniqueId val="{00000001-AA69-4024-8509-8BB4DFD3314A}"/>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Otkazivanje rezervacija</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q5_grafovi!$A$112</c:f>
              <c:strCache>
                <c:ptCount val="1"/>
                <c:pt idx="0">
                  <c:v>kuća za odmor (N=359)</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q5_grafovi!$B$111:$C$111</c:f>
              <c:strCache>
                <c:ptCount val="2"/>
                <c:pt idx="0">
                  <c:v>Da</c:v>
                </c:pt>
                <c:pt idx="1">
                  <c:v>Ne</c:v>
                </c:pt>
              </c:strCache>
            </c:strRef>
          </c:cat>
          <c:val>
            <c:numRef>
              <c:f>q5_grafovi!$B$112:$C$112</c:f>
              <c:numCache>
                <c:formatCode>0%</c:formatCode>
                <c:ptCount val="2"/>
                <c:pt idx="0">
                  <c:v>0.871866295264624</c:v>
                </c:pt>
                <c:pt idx="1">
                  <c:v>0.12813370473537605</c:v>
                </c:pt>
              </c:numCache>
            </c:numRef>
          </c:val>
          <c:extLst>
            <c:ext xmlns:c16="http://schemas.microsoft.com/office/drawing/2014/chart" uri="{C3380CC4-5D6E-409C-BE32-E72D297353CC}">
              <c16:uniqueId val="{00000000-E60C-40A7-B742-7772ABF70EC9}"/>
            </c:ext>
          </c:extLst>
        </c:ser>
        <c:ser>
          <c:idx val="1"/>
          <c:order val="1"/>
          <c:tx>
            <c:strRef>
              <c:f>q5_grafovi!$A$113</c:f>
              <c:strCache>
                <c:ptCount val="1"/>
                <c:pt idx="0">
                  <c:v>soba/ apartman (N=1807)</c:v>
                </c:pt>
              </c:strCache>
            </c:strRef>
          </c:tx>
          <c:spPr>
            <a:solidFill>
              <a:srgbClr val="867F7C"/>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q5_grafovi!$B$111:$C$111</c:f>
              <c:strCache>
                <c:ptCount val="2"/>
                <c:pt idx="0">
                  <c:v>Da</c:v>
                </c:pt>
                <c:pt idx="1">
                  <c:v>Ne</c:v>
                </c:pt>
              </c:strCache>
            </c:strRef>
          </c:cat>
          <c:val>
            <c:numRef>
              <c:f>q5_grafovi!$B$113:$C$113</c:f>
              <c:numCache>
                <c:formatCode>0%</c:formatCode>
                <c:ptCount val="2"/>
                <c:pt idx="0">
                  <c:v>0.90315439955727728</c:v>
                </c:pt>
                <c:pt idx="1">
                  <c:v>9.6845600442722751E-2</c:v>
                </c:pt>
              </c:numCache>
            </c:numRef>
          </c:val>
          <c:extLst>
            <c:ext xmlns:c16="http://schemas.microsoft.com/office/drawing/2014/chart" uri="{C3380CC4-5D6E-409C-BE32-E72D297353CC}">
              <c16:uniqueId val="{00000001-E60C-40A7-B742-7772ABF70EC9}"/>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Mjere Vlade RH</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q5_grafovi!$A$133</c:f>
              <c:strCache>
                <c:ptCount val="1"/>
                <c:pt idx="0">
                  <c:v>kuća za odmor (N=359)</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q5_grafovi!$B$132:$D$132</c:f>
              <c:strCache>
                <c:ptCount val="3"/>
                <c:pt idx="0">
                  <c:v>Donekle su mi pomogle</c:v>
                </c:pt>
                <c:pt idx="1">
                  <c:v>Nisu mi uopće pomogle</c:v>
                </c:pt>
                <c:pt idx="2">
                  <c:v>Znatno su mi pomogle</c:v>
                </c:pt>
              </c:strCache>
            </c:strRef>
          </c:cat>
          <c:val>
            <c:numRef>
              <c:f>q5_grafovi!$B$133:$D$133</c:f>
              <c:numCache>
                <c:formatCode>0%</c:formatCode>
                <c:ptCount val="3"/>
                <c:pt idx="0">
                  <c:v>0.39832869080779942</c:v>
                </c:pt>
                <c:pt idx="1">
                  <c:v>0.51253481894150421</c:v>
                </c:pt>
                <c:pt idx="2">
                  <c:v>8.9136490250696379E-2</c:v>
                </c:pt>
              </c:numCache>
            </c:numRef>
          </c:val>
          <c:extLst>
            <c:ext xmlns:c16="http://schemas.microsoft.com/office/drawing/2014/chart" uri="{C3380CC4-5D6E-409C-BE32-E72D297353CC}">
              <c16:uniqueId val="{00000000-1077-4DA7-918A-5B76A11DE6C8}"/>
            </c:ext>
          </c:extLst>
        </c:ser>
        <c:ser>
          <c:idx val="1"/>
          <c:order val="1"/>
          <c:tx>
            <c:strRef>
              <c:f>q5_grafovi!$A$134</c:f>
              <c:strCache>
                <c:ptCount val="1"/>
                <c:pt idx="0">
                  <c:v>soba/ apartman (N=1807)</c:v>
                </c:pt>
              </c:strCache>
            </c:strRef>
          </c:tx>
          <c:spPr>
            <a:solidFill>
              <a:srgbClr val="867F7C"/>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q5_grafovi!$B$132:$D$132</c:f>
              <c:strCache>
                <c:ptCount val="3"/>
                <c:pt idx="0">
                  <c:v>Donekle su mi pomogle</c:v>
                </c:pt>
                <c:pt idx="1">
                  <c:v>Nisu mi uopće pomogle</c:v>
                </c:pt>
                <c:pt idx="2">
                  <c:v>Znatno su mi pomogle</c:v>
                </c:pt>
              </c:strCache>
            </c:strRef>
          </c:cat>
          <c:val>
            <c:numRef>
              <c:f>q5_grafovi!$B$134:$D$134</c:f>
              <c:numCache>
                <c:formatCode>0%</c:formatCode>
                <c:ptCount val="3"/>
                <c:pt idx="0">
                  <c:v>0.45434421693414501</c:v>
                </c:pt>
                <c:pt idx="1">
                  <c:v>0.46707249584947425</c:v>
                </c:pt>
                <c:pt idx="2">
                  <c:v>7.8583287216380748E-2</c:v>
                </c:pt>
              </c:numCache>
            </c:numRef>
          </c:val>
          <c:extLst>
            <c:ext xmlns:c16="http://schemas.microsoft.com/office/drawing/2014/chart" uri="{C3380CC4-5D6E-409C-BE32-E72D297353CC}">
              <c16:uniqueId val="{00000001-1077-4DA7-918A-5B76A11DE6C8}"/>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Mjere lokalnih i županijskih tijela</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q5_grafovi!$A$155</c:f>
              <c:strCache>
                <c:ptCount val="1"/>
                <c:pt idx="0">
                  <c:v>kuća za odmor (N=359)</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q5_grafovi!$B$154:$D$154</c:f>
              <c:strCache>
                <c:ptCount val="3"/>
                <c:pt idx="0">
                  <c:v>da</c:v>
                </c:pt>
                <c:pt idx="1">
                  <c:v>moja lokalna zajednica nije donijela nikakve mjere</c:v>
                </c:pt>
                <c:pt idx="2">
                  <c:v>ne</c:v>
                </c:pt>
              </c:strCache>
            </c:strRef>
          </c:cat>
          <c:val>
            <c:numRef>
              <c:f>q5_grafovi!$B$155:$D$155</c:f>
              <c:numCache>
                <c:formatCode>0%</c:formatCode>
                <c:ptCount val="3"/>
                <c:pt idx="0">
                  <c:v>0.16713091922005571</c:v>
                </c:pt>
                <c:pt idx="1">
                  <c:v>0.44568245125348188</c:v>
                </c:pt>
                <c:pt idx="2">
                  <c:v>0.38718662952646238</c:v>
                </c:pt>
              </c:numCache>
            </c:numRef>
          </c:val>
          <c:extLst>
            <c:ext xmlns:c16="http://schemas.microsoft.com/office/drawing/2014/chart" uri="{C3380CC4-5D6E-409C-BE32-E72D297353CC}">
              <c16:uniqueId val="{00000000-FFB0-414C-960C-3557331B1717}"/>
            </c:ext>
          </c:extLst>
        </c:ser>
        <c:ser>
          <c:idx val="1"/>
          <c:order val="1"/>
          <c:tx>
            <c:strRef>
              <c:f>q5_grafovi!$A$156</c:f>
              <c:strCache>
                <c:ptCount val="1"/>
                <c:pt idx="0">
                  <c:v>soba/ apartman (N=1807)</c:v>
                </c:pt>
              </c:strCache>
            </c:strRef>
          </c:tx>
          <c:spPr>
            <a:solidFill>
              <a:srgbClr val="867F7C"/>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q5_grafovi!$B$154:$D$154</c:f>
              <c:strCache>
                <c:ptCount val="3"/>
                <c:pt idx="0">
                  <c:v>da</c:v>
                </c:pt>
                <c:pt idx="1">
                  <c:v>moja lokalna zajednica nije donijela nikakve mjere</c:v>
                </c:pt>
                <c:pt idx="2">
                  <c:v>ne</c:v>
                </c:pt>
              </c:strCache>
            </c:strRef>
          </c:cat>
          <c:val>
            <c:numRef>
              <c:f>q5_grafovi!$B$156:$D$156</c:f>
              <c:numCache>
                <c:formatCode>0%</c:formatCode>
                <c:ptCount val="3"/>
                <c:pt idx="0">
                  <c:v>0.17874930824571111</c:v>
                </c:pt>
                <c:pt idx="1">
                  <c:v>0.46043165467625902</c:v>
                </c:pt>
                <c:pt idx="2">
                  <c:v>0.36081903707802987</c:v>
                </c:pt>
              </c:numCache>
            </c:numRef>
          </c:val>
          <c:extLst>
            <c:ext xmlns:c16="http://schemas.microsoft.com/office/drawing/2014/chart" uri="{C3380CC4-5D6E-409C-BE32-E72D297353CC}">
              <c16:uniqueId val="{00000001-FFB0-414C-960C-3557331B1717}"/>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U kojem periodu radite? (ukupni uzorak, N=2177)</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8589501312335963"/>
          <c:y val="0.23335520559930009"/>
          <c:w val="0.43932130358705157"/>
          <c:h val="0.73220217264508591"/>
        </c:manualLayout>
      </c:layout>
      <c:pieChart>
        <c:varyColors val="1"/>
        <c:ser>
          <c:idx val="0"/>
          <c:order val="0"/>
          <c:explosion val="2"/>
          <c:dPt>
            <c:idx val="0"/>
            <c:bubble3D val="0"/>
            <c:spPr>
              <a:solidFill>
                <a:srgbClr val="375E77"/>
              </a:solidFill>
              <a:ln w="19050">
                <a:solidFill>
                  <a:schemeClr val="lt1"/>
                </a:solidFill>
              </a:ln>
              <a:effectLst/>
            </c:spPr>
            <c:extLst>
              <c:ext xmlns:c16="http://schemas.microsoft.com/office/drawing/2014/chart" uri="{C3380CC4-5D6E-409C-BE32-E72D297353CC}">
                <c16:uniqueId val="{00000001-C92A-4390-8FDA-B47DA28034FE}"/>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C92A-4390-8FDA-B47DA28034FE}"/>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'total grafovi'!$A$107:$A$108</c:f>
              <c:strCache>
                <c:ptCount val="2"/>
                <c:pt idx="0">
                  <c:v>cijele godine</c:v>
                </c:pt>
                <c:pt idx="1">
                  <c:v>sezonski</c:v>
                </c:pt>
              </c:strCache>
            </c:strRef>
          </c:cat>
          <c:val>
            <c:numRef>
              <c:f>'total grafovi'!$C$107:$C$108</c:f>
              <c:numCache>
                <c:formatCode>0%</c:formatCode>
                <c:ptCount val="2"/>
                <c:pt idx="0">
                  <c:v>0.37666513550757924</c:v>
                </c:pt>
                <c:pt idx="1">
                  <c:v>0.62333486449242081</c:v>
                </c:pt>
              </c:numCache>
            </c:numRef>
          </c:val>
          <c:extLst>
            <c:ext xmlns:c16="http://schemas.microsoft.com/office/drawing/2014/chart" uri="{C3380CC4-5D6E-409C-BE32-E72D297353CC}">
              <c16:uniqueId val="{00000004-C92A-4390-8FDA-B47DA28034FE}"/>
            </c:ext>
          </c:extLst>
        </c:ser>
        <c:dLbls>
          <c:showLegendKey val="0"/>
          <c:showVal val="0"/>
          <c:showCatName val="0"/>
          <c:showSerName val="0"/>
          <c:showPercent val="0"/>
          <c:showBubbleSize val="0"/>
          <c:showLeaderLines val="1"/>
        </c:dLbls>
        <c:firstSliceAng val="0"/>
      </c:pieChart>
      <c:spPr>
        <a:noFill/>
        <a:ln>
          <a:noFill/>
        </a:ln>
        <a:effectLst/>
      </c:spPr>
    </c:plotArea>
    <c:legend>
      <c:legendPos val="t"/>
      <c:layout>
        <c:manualLayout>
          <c:xMode val="edge"/>
          <c:yMode val="edge"/>
          <c:x val="0.33143266558591938"/>
          <c:y val="0.1088581384459376"/>
          <c:w val="0.33713466882816118"/>
          <c:h val="4.103830144179807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Moratorij na postojeći kredit</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q5_grafovi!$A$179</c:f>
              <c:strCache>
                <c:ptCount val="1"/>
                <c:pt idx="0">
                  <c:v>kuća za odmor (N=359)</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q5_grafovi!$B$178:$D$178</c:f>
              <c:strCache>
                <c:ptCount val="3"/>
                <c:pt idx="0">
                  <c:v>Izrazito mi je potreban</c:v>
                </c:pt>
                <c:pt idx="1">
                  <c:v>Nemam kredit</c:v>
                </c:pt>
                <c:pt idx="2">
                  <c:v>Nije mi potreban</c:v>
                </c:pt>
              </c:strCache>
            </c:strRef>
          </c:cat>
          <c:val>
            <c:numRef>
              <c:f>q5_grafovi!$B$179:$D$179</c:f>
              <c:numCache>
                <c:formatCode>0%</c:formatCode>
                <c:ptCount val="3"/>
                <c:pt idx="0">
                  <c:v>0.18662952646239556</c:v>
                </c:pt>
                <c:pt idx="1">
                  <c:v>0.55431754874651806</c:v>
                </c:pt>
                <c:pt idx="2">
                  <c:v>0.25905292479108633</c:v>
                </c:pt>
              </c:numCache>
            </c:numRef>
          </c:val>
          <c:extLst>
            <c:ext xmlns:c16="http://schemas.microsoft.com/office/drawing/2014/chart" uri="{C3380CC4-5D6E-409C-BE32-E72D297353CC}">
              <c16:uniqueId val="{00000000-23EC-4F65-8A76-C2E98E97520E}"/>
            </c:ext>
          </c:extLst>
        </c:ser>
        <c:ser>
          <c:idx val="1"/>
          <c:order val="1"/>
          <c:tx>
            <c:strRef>
              <c:f>q5_grafovi!$A$180</c:f>
              <c:strCache>
                <c:ptCount val="1"/>
                <c:pt idx="0">
                  <c:v>soba/ apartman (N=1807)</c:v>
                </c:pt>
              </c:strCache>
            </c:strRef>
          </c:tx>
          <c:spPr>
            <a:solidFill>
              <a:srgbClr val="867F7C"/>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q5_grafovi!$B$178:$D$178</c:f>
              <c:strCache>
                <c:ptCount val="3"/>
                <c:pt idx="0">
                  <c:v>Izrazito mi je potreban</c:v>
                </c:pt>
                <c:pt idx="1">
                  <c:v>Nemam kredit</c:v>
                </c:pt>
                <c:pt idx="2">
                  <c:v>Nije mi potreban</c:v>
                </c:pt>
              </c:strCache>
            </c:strRef>
          </c:cat>
          <c:val>
            <c:numRef>
              <c:f>q5_grafovi!$B$180:$D$180</c:f>
              <c:numCache>
                <c:formatCode>0%</c:formatCode>
                <c:ptCount val="3"/>
                <c:pt idx="0">
                  <c:v>0.20475926950747095</c:v>
                </c:pt>
                <c:pt idx="1">
                  <c:v>0.64914222468179306</c:v>
                </c:pt>
                <c:pt idx="2">
                  <c:v>0.14609850581073602</c:v>
                </c:pt>
              </c:numCache>
            </c:numRef>
          </c:val>
          <c:extLst>
            <c:ext xmlns:c16="http://schemas.microsoft.com/office/drawing/2014/chart" uri="{C3380CC4-5D6E-409C-BE32-E72D297353CC}">
              <c16:uniqueId val="{00000001-23EC-4F65-8A76-C2E98E97520E}"/>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Novi kredit do 2021.</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q5_grafovi!$A$203</c:f>
              <c:strCache>
                <c:ptCount val="1"/>
                <c:pt idx="0">
                  <c:v>kuća za odmor (N=359)</c:v>
                </c:pt>
              </c:strCache>
            </c:strRef>
          </c:tx>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q5_grafovi!$B$202:$C$202</c:f>
              <c:strCache>
                <c:ptCount val="2"/>
                <c:pt idx="0">
                  <c:v>Izrazito mi je potreban</c:v>
                </c:pt>
                <c:pt idx="1">
                  <c:v>Nije mi potreban</c:v>
                </c:pt>
              </c:strCache>
            </c:strRef>
          </c:cat>
          <c:val>
            <c:numRef>
              <c:f>q5_grafovi!$B$203:$C$203</c:f>
              <c:numCache>
                <c:formatCode>0%</c:formatCode>
                <c:ptCount val="2"/>
                <c:pt idx="0">
                  <c:v>0.1977715877437326</c:v>
                </c:pt>
                <c:pt idx="1">
                  <c:v>0.8022284122562674</c:v>
                </c:pt>
              </c:numCache>
            </c:numRef>
          </c:val>
          <c:extLst>
            <c:ext xmlns:c16="http://schemas.microsoft.com/office/drawing/2014/chart" uri="{C3380CC4-5D6E-409C-BE32-E72D297353CC}">
              <c16:uniqueId val="{00000000-0098-40E0-931A-7E5505E9BF00}"/>
            </c:ext>
          </c:extLst>
        </c:ser>
        <c:ser>
          <c:idx val="1"/>
          <c:order val="1"/>
          <c:tx>
            <c:strRef>
              <c:f>q5_grafovi!$A$204</c:f>
              <c:strCache>
                <c:ptCount val="1"/>
                <c:pt idx="0">
                  <c:v>soba/ apartman (N=1807)</c:v>
                </c:pt>
              </c:strCache>
            </c:strRef>
          </c:tx>
          <c:spPr>
            <a:solidFill>
              <a:srgbClr val="867F7C"/>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q5_grafovi!$B$202:$C$202</c:f>
              <c:strCache>
                <c:ptCount val="2"/>
                <c:pt idx="0">
                  <c:v>Izrazito mi je potreban</c:v>
                </c:pt>
                <c:pt idx="1">
                  <c:v>Nije mi potreban</c:v>
                </c:pt>
              </c:strCache>
            </c:strRef>
          </c:cat>
          <c:val>
            <c:numRef>
              <c:f>q5_grafovi!$B$204:$C$204</c:f>
              <c:numCache>
                <c:formatCode>0%</c:formatCode>
                <c:ptCount val="2"/>
                <c:pt idx="0">
                  <c:v>0.23298284449363585</c:v>
                </c:pt>
                <c:pt idx="1">
                  <c:v>0.76701715550636418</c:v>
                </c:pt>
              </c:numCache>
            </c:numRef>
          </c:val>
          <c:extLst>
            <c:ext xmlns:c16="http://schemas.microsoft.com/office/drawing/2014/chart" uri="{C3380CC4-5D6E-409C-BE32-E72D297353CC}">
              <c16:uniqueId val="{00000001-0098-40E0-931A-7E5505E9BF00}"/>
            </c:ext>
          </c:extLst>
        </c:ser>
        <c:dLbls>
          <c:showLegendKey val="0"/>
          <c:showVal val="0"/>
          <c:showCatName val="0"/>
          <c:showSerName val="0"/>
          <c:showPercent val="0"/>
          <c:showBubbleSize val="0"/>
        </c:dLbls>
        <c:gapWidth val="219"/>
        <c:overlap val="-27"/>
        <c:axId val="1742254672"/>
        <c:axId val="1742256752"/>
      </c:barChart>
      <c:catAx>
        <c:axId val="174225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256752"/>
        <c:crosses val="autoZero"/>
        <c:auto val="1"/>
        <c:lblAlgn val="ctr"/>
        <c:lblOffset val="100"/>
        <c:noMultiLvlLbl val="0"/>
      </c:catAx>
      <c:valAx>
        <c:axId val="1742256752"/>
        <c:scaling>
          <c:orientation val="minMax"/>
        </c:scaling>
        <c:delete val="1"/>
        <c:axPos val="l"/>
        <c:numFmt formatCode="0%" sourceLinked="1"/>
        <c:majorTickMark val="none"/>
        <c:minorTickMark val="none"/>
        <c:tickLblPos val="nextTo"/>
        <c:crossAx val="17422546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Sezonski rad po mjesecima (N=2206)</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ash"/>
              </a:ln>
              <a:effectLst/>
            </c:spPr>
            <c:trendlineType val="movingAvg"/>
            <c:period val="2"/>
            <c:dispRSqr val="0"/>
            <c:dispEq val="0"/>
          </c:trendline>
          <c:cat>
            <c:strRef>
              <c:f>sezonalnost!$E$4:$E$15</c:f>
              <c:strCache>
                <c:ptCount val="12"/>
                <c:pt idx="0">
                  <c:v>siječanj</c:v>
                </c:pt>
                <c:pt idx="1">
                  <c:v>veljača</c:v>
                </c:pt>
                <c:pt idx="2">
                  <c:v>ožujak</c:v>
                </c:pt>
                <c:pt idx="3">
                  <c:v>travanj</c:v>
                </c:pt>
                <c:pt idx="4">
                  <c:v>svibanj</c:v>
                </c:pt>
                <c:pt idx="5">
                  <c:v>lipanj</c:v>
                </c:pt>
                <c:pt idx="6">
                  <c:v>srpanj</c:v>
                </c:pt>
                <c:pt idx="7">
                  <c:v>kolovoz</c:v>
                </c:pt>
                <c:pt idx="8">
                  <c:v>rujan</c:v>
                </c:pt>
                <c:pt idx="9">
                  <c:v>listopad</c:v>
                </c:pt>
                <c:pt idx="10">
                  <c:v>studeni</c:v>
                </c:pt>
                <c:pt idx="11">
                  <c:v>prosinac</c:v>
                </c:pt>
              </c:strCache>
            </c:strRef>
          </c:cat>
          <c:val>
            <c:numRef>
              <c:f>sezonalnost!$G$4:$G$15</c:f>
              <c:numCache>
                <c:formatCode>0%</c:formatCode>
                <c:ptCount val="12"/>
                <c:pt idx="0">
                  <c:v>4.0797824116047144E-3</c:v>
                </c:pt>
                <c:pt idx="1">
                  <c:v>2.2665457842248413E-3</c:v>
                </c:pt>
                <c:pt idx="2">
                  <c:v>1.3599274705349048E-2</c:v>
                </c:pt>
                <c:pt idx="3">
                  <c:v>0.12375339981867634</c:v>
                </c:pt>
                <c:pt idx="4">
                  <c:v>0.3417951042611061</c:v>
                </c:pt>
                <c:pt idx="5">
                  <c:v>0.57479601087941978</c:v>
                </c:pt>
                <c:pt idx="6">
                  <c:v>0.61378059836808707</c:v>
                </c:pt>
                <c:pt idx="7">
                  <c:v>0.61423390752493201</c:v>
                </c:pt>
                <c:pt idx="8">
                  <c:v>0.55394378966455127</c:v>
                </c:pt>
                <c:pt idx="9">
                  <c:v>0.18812330009066183</c:v>
                </c:pt>
                <c:pt idx="10">
                  <c:v>1.042611060743427E-2</c:v>
                </c:pt>
                <c:pt idx="11">
                  <c:v>5.8930190389845875E-3</c:v>
                </c:pt>
              </c:numCache>
            </c:numRef>
          </c:val>
          <c:extLst>
            <c:ext xmlns:c16="http://schemas.microsoft.com/office/drawing/2014/chart" uri="{C3380CC4-5D6E-409C-BE32-E72D297353CC}">
              <c16:uniqueId val="{00000000-FBF9-471F-9C10-990900F20EC4}"/>
            </c:ext>
          </c:extLst>
        </c:ser>
        <c:dLbls>
          <c:showLegendKey val="0"/>
          <c:showVal val="0"/>
          <c:showCatName val="0"/>
          <c:showSerName val="0"/>
          <c:showPercent val="0"/>
          <c:showBubbleSize val="0"/>
        </c:dLbls>
        <c:gapWidth val="60"/>
        <c:overlap val="-27"/>
        <c:axId val="373248480"/>
        <c:axId val="373244736"/>
      </c:barChart>
      <c:catAx>
        <c:axId val="37324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73244736"/>
        <c:crosses val="autoZero"/>
        <c:auto val="1"/>
        <c:lblAlgn val="ctr"/>
        <c:lblOffset val="100"/>
        <c:noMultiLvlLbl val="0"/>
      </c:catAx>
      <c:valAx>
        <c:axId val="373244736"/>
        <c:scaling>
          <c:orientation val="minMax"/>
        </c:scaling>
        <c:delete val="1"/>
        <c:axPos val="l"/>
        <c:numFmt formatCode="0%" sourceLinked="1"/>
        <c:majorTickMark val="none"/>
        <c:minorTickMark val="none"/>
        <c:tickLblPos val="nextTo"/>
        <c:crossAx val="373248480"/>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Način zaprimanja rezervacija (ukupni uzorak, N=2177)</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grafovi'!$A$127:$A$129</c:f>
              <c:strCache>
                <c:ptCount val="3"/>
                <c:pt idx="0">
                  <c:v>putem vodećih online kanala prodaje (Booking, Airbnb i sl.)</c:v>
                </c:pt>
                <c:pt idx="1">
                  <c:v>izravno bez posrednika (stalni gosti, vlastita web-stranica, Facebook i sl.)</c:v>
                </c:pt>
                <c:pt idx="2">
                  <c:v>domaća turistička agencija</c:v>
                </c:pt>
              </c:strCache>
            </c:strRef>
          </c:cat>
          <c:val>
            <c:numRef>
              <c:f>'total grafovi'!$C$127:$C$129</c:f>
              <c:numCache>
                <c:formatCode>0%</c:formatCode>
                <c:ptCount val="3"/>
                <c:pt idx="0">
                  <c:v>0.59347726228755171</c:v>
                </c:pt>
                <c:pt idx="1">
                  <c:v>0.29811667432246208</c:v>
                </c:pt>
                <c:pt idx="2">
                  <c:v>0.10840606338998622</c:v>
                </c:pt>
              </c:numCache>
            </c:numRef>
          </c:val>
          <c:extLst>
            <c:ext xmlns:c16="http://schemas.microsoft.com/office/drawing/2014/chart" uri="{C3380CC4-5D6E-409C-BE32-E72D297353CC}">
              <c16:uniqueId val="{00000000-561D-4464-B88D-A5334C54392B}"/>
            </c:ext>
          </c:extLst>
        </c:ser>
        <c:dLbls>
          <c:showLegendKey val="0"/>
          <c:showVal val="0"/>
          <c:showCatName val="0"/>
          <c:showSerName val="0"/>
          <c:showPercent val="0"/>
          <c:showBubbleSize val="0"/>
        </c:dLbls>
        <c:gapWidth val="65"/>
        <c:overlap val="-27"/>
        <c:axId val="1841085727"/>
        <c:axId val="1841086559"/>
      </c:barChart>
      <c:catAx>
        <c:axId val="184108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41086559"/>
        <c:crosses val="autoZero"/>
        <c:auto val="1"/>
        <c:lblAlgn val="ctr"/>
        <c:lblOffset val="100"/>
        <c:noMultiLvlLbl val="0"/>
      </c:catAx>
      <c:valAx>
        <c:axId val="1841086559"/>
        <c:scaling>
          <c:orientation val="minMax"/>
        </c:scaling>
        <c:delete val="1"/>
        <c:axPos val="l"/>
        <c:numFmt formatCode="0%" sourceLinked="1"/>
        <c:majorTickMark val="none"/>
        <c:minorTickMark val="none"/>
        <c:tickLblPos val="nextTo"/>
        <c:crossAx val="1841085727"/>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Jeste li u mirovini? (ukupni uzorak, N=2177)</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8589501312335963"/>
          <c:y val="0.23335520559930009"/>
          <c:w val="0.43932130358705157"/>
          <c:h val="0.73220217264508591"/>
        </c:manualLayout>
      </c:layout>
      <c:pieChart>
        <c:varyColors val="1"/>
        <c:ser>
          <c:idx val="0"/>
          <c:order val="0"/>
          <c:explosion val="2"/>
          <c:dPt>
            <c:idx val="0"/>
            <c:bubble3D val="0"/>
            <c:spPr>
              <a:solidFill>
                <a:srgbClr val="375E77"/>
              </a:solidFill>
              <a:ln w="19050">
                <a:solidFill>
                  <a:schemeClr val="lt1"/>
                </a:solidFill>
              </a:ln>
              <a:effectLst/>
            </c:spPr>
            <c:extLst>
              <c:ext xmlns:c16="http://schemas.microsoft.com/office/drawing/2014/chart" uri="{C3380CC4-5D6E-409C-BE32-E72D297353CC}">
                <c16:uniqueId val="{00000001-E04E-43C1-976C-4343AF9075E5}"/>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E04E-43C1-976C-4343AF9075E5}"/>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'total grafovi'!$A$141:$A$142</c:f>
              <c:strCache>
                <c:ptCount val="2"/>
                <c:pt idx="0">
                  <c:v>Da</c:v>
                </c:pt>
                <c:pt idx="1">
                  <c:v>Ne</c:v>
                </c:pt>
              </c:strCache>
            </c:strRef>
          </c:cat>
          <c:val>
            <c:numRef>
              <c:f>'total grafovi'!$C$141:$C$142</c:f>
              <c:numCache>
                <c:formatCode>0%</c:formatCode>
                <c:ptCount val="2"/>
                <c:pt idx="0">
                  <c:v>0.31878732200275611</c:v>
                </c:pt>
                <c:pt idx="1">
                  <c:v>0.68121267799724394</c:v>
                </c:pt>
              </c:numCache>
            </c:numRef>
          </c:val>
          <c:extLst>
            <c:ext xmlns:c16="http://schemas.microsoft.com/office/drawing/2014/chart" uri="{C3380CC4-5D6E-409C-BE32-E72D297353CC}">
              <c16:uniqueId val="{00000004-E04E-43C1-976C-4343AF9075E5}"/>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2173184601924765"/>
          <c:y val="0.49615667833187516"/>
          <c:w val="7.2712598425196853E-2"/>
          <c:h val="0.15625109361329836"/>
        </c:manualLayout>
      </c:layout>
      <c:overlay val="0"/>
      <c:spPr>
        <a:noFill/>
        <a:ln>
          <a:noFill/>
        </a:ln>
        <a:effectLst/>
      </c:spPr>
      <c:txPr>
        <a:bodyPr rot="0" spcFirstLastPara="1" vertOverflow="ellipsis" vert="horz" wrap="square" anchor="ctr" anchorCtr="1"/>
        <a:lstStyle/>
        <a:p>
          <a:pPr rtl="0">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hr-HR"/>
              <a:t>Koliko vam je bitan prihod od smještaja? (umirovljenici, N=692)</a:t>
            </a:r>
            <a:endParaRPr lang="en-GB"/>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375E77"/>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grafovi'!$A$146:$A$149</c:f>
              <c:strCache>
                <c:ptCount val="4"/>
                <c:pt idx="0">
                  <c:v>znatno će mi utjecati na egzistenciju</c:v>
                </c:pt>
                <c:pt idx="1">
                  <c:v>bez tih prihoda ugrožena mi je egzistencija</c:v>
                </c:pt>
                <c:pt idx="2">
                  <c:v>izostanak prihoda manje će mi utjecati na egzistenciju</c:v>
                </c:pt>
                <c:pt idx="3">
                  <c:v>izostanak prihoda neće mi utjecati na egzistenciju</c:v>
                </c:pt>
              </c:strCache>
            </c:strRef>
          </c:cat>
          <c:val>
            <c:numRef>
              <c:f>'total grafovi'!$C$146:$C$149</c:f>
              <c:numCache>
                <c:formatCode>0%</c:formatCode>
                <c:ptCount val="4"/>
                <c:pt idx="0">
                  <c:v>0.46098265895953755</c:v>
                </c:pt>
                <c:pt idx="1">
                  <c:v>0.28901734104046245</c:v>
                </c:pt>
                <c:pt idx="2">
                  <c:v>0.20953757225433525</c:v>
                </c:pt>
                <c:pt idx="3">
                  <c:v>4.046242774566474E-2</c:v>
                </c:pt>
              </c:numCache>
            </c:numRef>
          </c:val>
          <c:extLst>
            <c:ext xmlns:c16="http://schemas.microsoft.com/office/drawing/2014/chart" uri="{C3380CC4-5D6E-409C-BE32-E72D297353CC}">
              <c16:uniqueId val="{00000000-1640-4E09-A330-4DBE12B331E2}"/>
            </c:ext>
          </c:extLst>
        </c:ser>
        <c:dLbls>
          <c:showLegendKey val="0"/>
          <c:showVal val="0"/>
          <c:showCatName val="0"/>
          <c:showSerName val="0"/>
          <c:showPercent val="0"/>
          <c:showBubbleSize val="0"/>
        </c:dLbls>
        <c:gapWidth val="65"/>
        <c:overlap val="-27"/>
        <c:axId val="1841085727"/>
        <c:axId val="1841086559"/>
      </c:barChart>
      <c:catAx>
        <c:axId val="184108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41086559"/>
        <c:crosses val="autoZero"/>
        <c:auto val="1"/>
        <c:lblAlgn val="ctr"/>
        <c:lblOffset val="100"/>
        <c:noMultiLvlLbl val="0"/>
      </c:catAx>
      <c:valAx>
        <c:axId val="1841086559"/>
        <c:scaling>
          <c:orientation val="minMax"/>
        </c:scaling>
        <c:delete val="1"/>
        <c:axPos val="l"/>
        <c:numFmt formatCode="0%" sourceLinked="1"/>
        <c:majorTickMark val="none"/>
        <c:minorTickMark val="none"/>
        <c:tickLblPos val="nextTo"/>
        <c:crossAx val="1841085727"/>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withinLinearReversed" id="22">
  <a:schemeClr val="accent2"/>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08F318C8-4E1B-4F73-AF49-EAFA514F38F1}" type="datetimeFigureOut">
              <a:rPr lang="hr-HR" smtClean="0"/>
              <a:t>22.07.2020</a:t>
            </a:fld>
            <a:endParaRPr lang="hr-HR"/>
          </a:p>
        </p:txBody>
      </p:sp>
      <p:sp>
        <p:nvSpPr>
          <p:cNvPr id="4" name="Footer Placeholder 3"/>
          <p:cNvSpPr>
            <a:spLocks noGrp="1"/>
          </p:cNvSpPr>
          <p:nvPr>
            <p:ph type="ftr" sz="quarter" idx="2"/>
          </p:nvPr>
        </p:nvSpPr>
        <p:spPr>
          <a:xfrm>
            <a:off x="0" y="9428585"/>
            <a:ext cx="2889938" cy="498055"/>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777607" y="9428585"/>
            <a:ext cx="2889938" cy="498055"/>
          </a:xfrm>
          <a:prstGeom prst="rect">
            <a:avLst/>
          </a:prstGeom>
        </p:spPr>
        <p:txBody>
          <a:bodyPr vert="horz" lIns="91440" tIns="45720" rIns="91440" bIns="45720" rtlCol="0" anchor="b"/>
          <a:lstStyle>
            <a:lvl1pPr algn="r">
              <a:defRPr sz="1200"/>
            </a:lvl1pPr>
          </a:lstStyle>
          <a:p>
            <a:fld id="{A5CCAA66-9AFA-4C36-A45F-B5925F4277A0}" type="slidenum">
              <a:rPr lang="hr-HR" smtClean="0"/>
              <a:t>‹#›</a:t>
            </a:fld>
            <a:endParaRPr lang="hr-HR"/>
          </a:p>
        </p:txBody>
      </p:sp>
    </p:spTree>
    <p:extLst>
      <p:ext uri="{BB962C8B-B14F-4D97-AF65-F5344CB8AC3E}">
        <p14:creationId xmlns:p14="http://schemas.microsoft.com/office/powerpoint/2010/main" val="556713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907EFF97-690D-4AB3-836B-2BF9D18A1F30}" type="datetimeFigureOut">
              <a:rPr lang="hr-HR" smtClean="0"/>
              <a:t>22.07.2020</a:t>
            </a:fld>
            <a:endParaRPr lang="hr-HR"/>
          </a:p>
        </p:txBody>
      </p:sp>
      <p:sp>
        <p:nvSpPr>
          <p:cNvPr id="4" name="Slide Image Placeholder 3"/>
          <p:cNvSpPr>
            <a:spLocks noGrp="1" noRot="1" noChangeAspect="1"/>
          </p:cNvSpPr>
          <p:nvPr>
            <p:ph type="sldImg" idx="2"/>
          </p:nvPr>
        </p:nvSpPr>
        <p:spPr>
          <a:xfrm>
            <a:off x="358775" y="1241425"/>
            <a:ext cx="5951538" cy="3349625"/>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66750" y="4776789"/>
            <a:ext cx="5335588"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F55F0649-9047-4AB6-A40F-73404CB80D67}" type="slidenum">
              <a:rPr lang="hr-HR" smtClean="0"/>
              <a:t>‹#›</a:t>
            </a:fld>
            <a:endParaRPr lang="hr-HR"/>
          </a:p>
        </p:txBody>
      </p:sp>
    </p:spTree>
    <p:extLst>
      <p:ext uri="{BB962C8B-B14F-4D97-AF65-F5344CB8AC3E}">
        <p14:creationId xmlns:p14="http://schemas.microsoft.com/office/powerpoint/2010/main" val="193579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55F0649-9047-4AB6-A40F-73404CB80D67}" type="slidenum">
              <a:rPr lang="hr-HR" smtClean="0"/>
              <a:t>2</a:t>
            </a:fld>
            <a:endParaRPr lang="hr-HR"/>
          </a:p>
        </p:txBody>
      </p:sp>
    </p:spTree>
    <p:extLst>
      <p:ext uri="{BB962C8B-B14F-4D97-AF65-F5344CB8AC3E}">
        <p14:creationId xmlns:p14="http://schemas.microsoft.com/office/powerpoint/2010/main" val="2068074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55F0649-9047-4AB6-A40F-73404CB80D67}" type="slidenum">
              <a:rPr lang="hr-HR" smtClean="0"/>
              <a:t>5</a:t>
            </a:fld>
            <a:endParaRPr lang="hr-HR"/>
          </a:p>
        </p:txBody>
      </p:sp>
    </p:spTree>
    <p:extLst>
      <p:ext uri="{BB962C8B-B14F-4D97-AF65-F5344CB8AC3E}">
        <p14:creationId xmlns:p14="http://schemas.microsoft.com/office/powerpoint/2010/main" val="1842572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55F0649-9047-4AB6-A40F-73404CB80D67}" type="slidenum">
              <a:rPr lang="hr-HR" smtClean="0"/>
              <a:t>6</a:t>
            </a:fld>
            <a:endParaRPr lang="hr-HR"/>
          </a:p>
        </p:txBody>
      </p:sp>
    </p:spTree>
    <p:extLst>
      <p:ext uri="{BB962C8B-B14F-4D97-AF65-F5344CB8AC3E}">
        <p14:creationId xmlns:p14="http://schemas.microsoft.com/office/powerpoint/2010/main" val="2552549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55F0649-9047-4AB6-A40F-73404CB80D67}" type="slidenum">
              <a:rPr lang="hr-HR" smtClean="0"/>
              <a:t>7</a:t>
            </a:fld>
            <a:endParaRPr lang="hr-HR"/>
          </a:p>
        </p:txBody>
      </p:sp>
    </p:spTree>
    <p:extLst>
      <p:ext uri="{BB962C8B-B14F-4D97-AF65-F5344CB8AC3E}">
        <p14:creationId xmlns:p14="http://schemas.microsoft.com/office/powerpoint/2010/main" val="1208051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55F0649-9047-4AB6-A40F-73404CB80D67}" type="slidenum">
              <a:rPr lang="hr-HR" smtClean="0"/>
              <a:t>8</a:t>
            </a:fld>
            <a:endParaRPr lang="hr-HR"/>
          </a:p>
        </p:txBody>
      </p:sp>
    </p:spTree>
    <p:extLst>
      <p:ext uri="{BB962C8B-B14F-4D97-AF65-F5344CB8AC3E}">
        <p14:creationId xmlns:p14="http://schemas.microsoft.com/office/powerpoint/2010/main" val="3459406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55F0649-9047-4AB6-A40F-73404CB80D67}" type="slidenum">
              <a:rPr lang="hr-HR" smtClean="0"/>
              <a:t>9</a:t>
            </a:fld>
            <a:endParaRPr lang="hr-HR"/>
          </a:p>
        </p:txBody>
      </p:sp>
    </p:spTree>
    <p:extLst>
      <p:ext uri="{BB962C8B-B14F-4D97-AF65-F5344CB8AC3E}">
        <p14:creationId xmlns:p14="http://schemas.microsoft.com/office/powerpoint/2010/main" val="4162523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55F0649-9047-4AB6-A40F-73404CB80D67}" type="slidenum">
              <a:rPr lang="hr-HR" smtClean="0"/>
              <a:t>23</a:t>
            </a:fld>
            <a:endParaRPr lang="hr-HR"/>
          </a:p>
        </p:txBody>
      </p:sp>
    </p:spTree>
    <p:extLst>
      <p:ext uri="{BB962C8B-B14F-4D97-AF65-F5344CB8AC3E}">
        <p14:creationId xmlns:p14="http://schemas.microsoft.com/office/powerpoint/2010/main" val="4184714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55F0649-9047-4AB6-A40F-73404CB80D67}" type="slidenum">
              <a:rPr lang="hr-HR" smtClean="0"/>
              <a:t>33</a:t>
            </a:fld>
            <a:endParaRPr lang="hr-HR"/>
          </a:p>
        </p:txBody>
      </p:sp>
    </p:spTree>
    <p:extLst>
      <p:ext uri="{BB962C8B-B14F-4D97-AF65-F5344CB8AC3E}">
        <p14:creationId xmlns:p14="http://schemas.microsoft.com/office/powerpoint/2010/main" val="3528990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55F0649-9047-4AB6-A40F-73404CB80D67}" type="slidenum">
              <a:rPr lang="hr-HR" smtClean="0"/>
              <a:t>36</a:t>
            </a:fld>
            <a:endParaRPr lang="hr-HR"/>
          </a:p>
        </p:txBody>
      </p:sp>
    </p:spTree>
    <p:extLst>
      <p:ext uri="{BB962C8B-B14F-4D97-AF65-F5344CB8AC3E}">
        <p14:creationId xmlns:p14="http://schemas.microsoft.com/office/powerpoint/2010/main" val="12455321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2718DB0-36E9-904E-B592-D28E5D66BA7E}"/>
              </a:ext>
            </a:extLst>
          </p:cNvPr>
          <p:cNvPicPr>
            <a:picLocks noChangeAspect="1"/>
          </p:cNvPicPr>
          <p:nvPr userDrawn="1"/>
        </p:nvPicPr>
        <p:blipFill>
          <a:blip r:embed="rId2"/>
          <a:stretch>
            <a:fillRect/>
          </a:stretch>
        </p:blipFill>
        <p:spPr>
          <a:xfrm>
            <a:off x="0" y="893"/>
            <a:ext cx="24382413" cy="13715107"/>
          </a:xfrm>
          <a:prstGeom prst="rect">
            <a:avLst/>
          </a:prstGeom>
        </p:spPr>
      </p:pic>
      <p:sp>
        <p:nvSpPr>
          <p:cNvPr id="7" name="Rectangle 6">
            <a:extLst>
              <a:ext uri="{FF2B5EF4-FFF2-40B4-BE49-F238E27FC236}">
                <a16:creationId xmlns:a16="http://schemas.microsoft.com/office/drawing/2014/main" id="{C01E6582-6F4F-8D4F-A9F2-91D873CF6C16}"/>
              </a:ext>
            </a:extLst>
          </p:cNvPr>
          <p:cNvSpPr/>
          <p:nvPr userDrawn="1"/>
        </p:nvSpPr>
        <p:spPr>
          <a:xfrm>
            <a:off x="-1" y="10461580"/>
            <a:ext cx="24382413" cy="646331"/>
          </a:xfrm>
          <a:prstGeom prst="rect">
            <a:avLst/>
          </a:prstGeom>
        </p:spPr>
        <p:txBody>
          <a:bodyPr wrap="square" anchor="ctr">
            <a:spAutoFit/>
          </a:bodyPr>
          <a:lstStyle/>
          <a:p>
            <a:pPr algn="ctr"/>
            <a:r>
              <a:rPr lang="hr-HR" sz="1800" b="1" i="0" kern="1200" dirty="0" smtClean="0">
                <a:solidFill>
                  <a:schemeClr val="bg1"/>
                </a:solidFill>
                <a:effectLst/>
                <a:latin typeface="+mn-lt"/>
                <a:ea typeface="+mn-ea"/>
                <a:cs typeface="+mn-cs"/>
              </a:rPr>
              <a:t>SEKTOR</a:t>
            </a:r>
            <a:r>
              <a:rPr lang="en-GB" sz="1800" b="1" i="0" kern="1200" dirty="0" smtClean="0">
                <a:solidFill>
                  <a:schemeClr val="bg1"/>
                </a:solidFill>
                <a:effectLst/>
                <a:latin typeface="+mn-lt"/>
                <a:ea typeface="+mn-ea"/>
                <a:cs typeface="+mn-cs"/>
              </a:rPr>
              <a:t> </a:t>
            </a:r>
            <a:r>
              <a:rPr lang="en-GB" sz="1800" b="1" i="0" kern="1200" dirty="0">
                <a:solidFill>
                  <a:schemeClr val="bg1"/>
                </a:solidFill>
                <a:effectLst/>
                <a:latin typeface="+mn-lt"/>
                <a:ea typeface="+mn-ea"/>
                <a:cs typeface="+mn-cs"/>
              </a:rPr>
              <a:t>ZA KOMUNIKACIJE</a:t>
            </a:r>
            <a:endParaRPr lang="en-GB" sz="1800" b="0" i="0" kern="1200" dirty="0">
              <a:solidFill>
                <a:schemeClr val="bg1"/>
              </a:solidFill>
              <a:effectLst/>
              <a:latin typeface="+mn-lt"/>
              <a:ea typeface="+mn-ea"/>
              <a:cs typeface="+mn-cs"/>
            </a:endParaRPr>
          </a:p>
          <a:p>
            <a:pPr algn="ctr"/>
            <a:r>
              <a:rPr lang="en-GB" sz="1800" b="0" i="0" kern="1200" dirty="0">
                <a:solidFill>
                  <a:schemeClr val="bg1"/>
                </a:solidFill>
                <a:effectLst/>
                <a:latin typeface="+mn-lt"/>
                <a:ea typeface="+mn-ea"/>
                <a:cs typeface="+mn-cs"/>
              </a:rPr>
              <a:t>COMMUNICATIONS </a:t>
            </a:r>
            <a:r>
              <a:rPr lang="hr-HR" sz="1800" b="0" i="0" kern="1200" dirty="0" smtClean="0">
                <a:solidFill>
                  <a:schemeClr val="bg1"/>
                </a:solidFill>
                <a:effectLst/>
                <a:latin typeface="+mn-lt"/>
                <a:ea typeface="+mn-ea"/>
                <a:cs typeface="+mn-cs"/>
              </a:rPr>
              <a:t>SECTOR</a:t>
            </a:r>
            <a:endParaRPr lang="en-GB" sz="1800" b="0" i="0" kern="1200" dirty="0">
              <a:solidFill>
                <a:schemeClr val="bg1"/>
              </a:solidFill>
              <a:effectLst/>
              <a:latin typeface="+mn-lt"/>
              <a:ea typeface="+mn-ea"/>
              <a:cs typeface="+mn-cs"/>
            </a:endParaRPr>
          </a:p>
        </p:txBody>
      </p:sp>
    </p:spTree>
    <p:extLst>
      <p:ext uri="{BB962C8B-B14F-4D97-AF65-F5344CB8AC3E}">
        <p14:creationId xmlns:p14="http://schemas.microsoft.com/office/powerpoint/2010/main" val="53399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1676291" y="3651250"/>
            <a:ext cx="21029831" cy="781526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7CDCD44-7982-B548-83C6-63346C60C554}" type="slidenum">
              <a:rPr lang="sr-Latn-RS" smtClean="0"/>
              <a:t>‹#›</a:t>
            </a:fld>
            <a:endParaRPr lang="sr-Latn-RS"/>
          </a:p>
        </p:txBody>
      </p:sp>
    </p:spTree>
    <p:extLst>
      <p:ext uri="{BB962C8B-B14F-4D97-AF65-F5344CB8AC3E}">
        <p14:creationId xmlns:p14="http://schemas.microsoft.com/office/powerpoint/2010/main" val="3308130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11107" y="1277937"/>
            <a:ext cx="21029831" cy="2124075"/>
          </a:xfrm>
        </p:spPr>
        <p:txBody>
          <a:bodyPr anchor="ctr">
            <a:normAutofit/>
          </a:bodyPr>
          <a:lstStyle>
            <a:lvl1pPr>
              <a:defRPr sz="5400"/>
            </a:lvl1pPr>
          </a:lstStyle>
          <a:p>
            <a:r>
              <a:rPr lang="en-US" dirty="0"/>
              <a:t>Click to edit Master title style</a:t>
            </a:r>
          </a:p>
        </p:txBody>
      </p:sp>
      <p:sp>
        <p:nvSpPr>
          <p:cNvPr id="3" name="Text Placeholder 2"/>
          <p:cNvSpPr>
            <a:spLocks noGrp="1"/>
          </p:cNvSpPr>
          <p:nvPr>
            <p:ph type="body" idx="1"/>
          </p:nvPr>
        </p:nvSpPr>
        <p:spPr>
          <a:xfrm>
            <a:off x="1677988" y="3654425"/>
            <a:ext cx="21015435" cy="7812088"/>
          </a:xfrm>
        </p:spPr>
        <p:txBody>
          <a:bodyPr/>
          <a:lstStyle>
            <a:lvl1pPr marL="0" indent="0">
              <a:buNone/>
              <a:defRPr sz="4800">
                <a:solidFill>
                  <a:schemeClr val="tx1">
                    <a:tint val="75000"/>
                  </a:schemeClr>
                </a:solidFill>
              </a:defRPr>
            </a:lvl1pPr>
            <a:lvl2pPr marL="914354" indent="0">
              <a:buNone/>
              <a:defRPr sz="4000">
                <a:solidFill>
                  <a:schemeClr val="tx1">
                    <a:tint val="75000"/>
                  </a:schemeClr>
                </a:solidFill>
              </a:defRPr>
            </a:lvl2pPr>
            <a:lvl3pPr marL="1828709" indent="0">
              <a:buNone/>
              <a:defRPr sz="3600">
                <a:solidFill>
                  <a:schemeClr val="tx1">
                    <a:tint val="75000"/>
                  </a:schemeClr>
                </a:solidFill>
              </a:defRPr>
            </a:lvl3pPr>
            <a:lvl4pPr marL="2743063" indent="0">
              <a:buNone/>
              <a:defRPr sz="3200">
                <a:solidFill>
                  <a:schemeClr val="tx1">
                    <a:tint val="75000"/>
                  </a:schemeClr>
                </a:solidFill>
              </a:defRPr>
            </a:lvl4pPr>
            <a:lvl5pPr marL="3657417" indent="0">
              <a:buNone/>
              <a:defRPr sz="3200">
                <a:solidFill>
                  <a:schemeClr val="tx1">
                    <a:tint val="75000"/>
                  </a:schemeClr>
                </a:solidFill>
              </a:defRPr>
            </a:lvl5pPr>
            <a:lvl6pPr marL="4571771" indent="0">
              <a:buNone/>
              <a:defRPr sz="3200">
                <a:solidFill>
                  <a:schemeClr val="tx1">
                    <a:tint val="75000"/>
                  </a:schemeClr>
                </a:solidFill>
              </a:defRPr>
            </a:lvl6pPr>
            <a:lvl7pPr marL="5486126" indent="0">
              <a:buNone/>
              <a:defRPr sz="3200">
                <a:solidFill>
                  <a:schemeClr val="tx1">
                    <a:tint val="75000"/>
                  </a:schemeClr>
                </a:solidFill>
              </a:defRPr>
            </a:lvl7pPr>
            <a:lvl8pPr marL="6400480" indent="0">
              <a:buNone/>
              <a:defRPr sz="3200">
                <a:solidFill>
                  <a:schemeClr val="tx1">
                    <a:tint val="75000"/>
                  </a:schemeClr>
                </a:solidFill>
              </a:defRPr>
            </a:lvl8pPr>
            <a:lvl9pPr marL="7314834" indent="0">
              <a:buNone/>
              <a:defRPr sz="32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47CDCD44-7982-B548-83C6-63346C60C554}" type="slidenum">
              <a:rPr lang="sr-Latn-RS" smtClean="0"/>
              <a:t>‹#›</a:t>
            </a:fld>
            <a:endParaRPr lang="sr-Latn-RS"/>
          </a:p>
        </p:txBody>
      </p:sp>
    </p:spTree>
    <p:extLst>
      <p:ext uri="{BB962C8B-B14F-4D97-AF65-F5344CB8AC3E}">
        <p14:creationId xmlns:p14="http://schemas.microsoft.com/office/powerpoint/2010/main" val="64031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291" y="3651250"/>
            <a:ext cx="10362526" cy="87026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12343596" y="3651250"/>
            <a:ext cx="10362526" cy="87026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47CDCD44-7982-B548-83C6-63346C60C554}" type="slidenum">
              <a:rPr lang="sr-Latn-RS" smtClean="0"/>
              <a:t>‹#›</a:t>
            </a:fld>
            <a:endParaRPr lang="sr-Latn-RS"/>
          </a:p>
        </p:txBody>
      </p:sp>
    </p:spTree>
    <p:extLst>
      <p:ext uri="{BB962C8B-B14F-4D97-AF65-F5344CB8AC3E}">
        <p14:creationId xmlns:p14="http://schemas.microsoft.com/office/powerpoint/2010/main" val="3075540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467" y="1277937"/>
            <a:ext cx="21029831" cy="208438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467" y="3654424"/>
            <a:ext cx="10314903" cy="1355725"/>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dirty="0"/>
              <a:t>Edit Master text styles</a:t>
            </a:r>
          </a:p>
        </p:txBody>
      </p:sp>
      <p:sp>
        <p:nvSpPr>
          <p:cNvPr id="4" name="Content Placeholder 3"/>
          <p:cNvSpPr>
            <a:spLocks noGrp="1"/>
          </p:cNvSpPr>
          <p:nvPr>
            <p:ph sz="half" idx="2"/>
          </p:nvPr>
        </p:nvSpPr>
        <p:spPr>
          <a:xfrm>
            <a:off x="1679467" y="5302247"/>
            <a:ext cx="10314903" cy="616426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12343597" y="3654424"/>
            <a:ext cx="10365701" cy="1355725"/>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Edit Master text styles</a:t>
            </a:r>
          </a:p>
        </p:txBody>
      </p:sp>
      <p:sp>
        <p:nvSpPr>
          <p:cNvPr id="6" name="Content Placeholder 5"/>
          <p:cNvSpPr>
            <a:spLocks noGrp="1"/>
          </p:cNvSpPr>
          <p:nvPr>
            <p:ph sz="quarter" idx="4"/>
          </p:nvPr>
        </p:nvSpPr>
        <p:spPr>
          <a:xfrm>
            <a:off x="12343597" y="5302247"/>
            <a:ext cx="10365701" cy="616426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47CDCD44-7982-B548-83C6-63346C60C554}" type="slidenum">
              <a:rPr lang="sr-Latn-RS" smtClean="0"/>
              <a:t>‹#›</a:t>
            </a:fld>
            <a:endParaRPr lang="sr-Latn-RS"/>
          </a:p>
        </p:txBody>
      </p:sp>
    </p:spTree>
    <p:extLst>
      <p:ext uri="{BB962C8B-B14F-4D97-AF65-F5344CB8AC3E}">
        <p14:creationId xmlns:p14="http://schemas.microsoft.com/office/powerpoint/2010/main" val="974599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47CDCD44-7982-B548-83C6-63346C60C554}" type="slidenum">
              <a:rPr lang="sr-Latn-RS" smtClean="0"/>
              <a:t>‹#›</a:t>
            </a:fld>
            <a:endParaRPr lang="sr-Latn-RS"/>
          </a:p>
        </p:txBody>
      </p:sp>
    </p:spTree>
    <p:extLst>
      <p:ext uri="{BB962C8B-B14F-4D97-AF65-F5344CB8AC3E}">
        <p14:creationId xmlns:p14="http://schemas.microsoft.com/office/powerpoint/2010/main" val="360117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7CDCD44-7982-B548-83C6-63346C60C554}" type="slidenum">
              <a:rPr lang="sr-Latn-RS" smtClean="0"/>
              <a:t>‹#›</a:t>
            </a:fld>
            <a:endParaRPr lang="sr-Latn-RS"/>
          </a:p>
        </p:txBody>
      </p:sp>
    </p:spTree>
    <p:extLst>
      <p:ext uri="{BB962C8B-B14F-4D97-AF65-F5344CB8AC3E}">
        <p14:creationId xmlns:p14="http://schemas.microsoft.com/office/powerpoint/2010/main" val="3356592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1277938"/>
            <a:ext cx="7863962" cy="2124075"/>
          </a:xfrm>
        </p:spPr>
        <p:txBody>
          <a:bodyPr anchor="ctr">
            <a:normAutofit/>
          </a:bodyPr>
          <a:lstStyle>
            <a:lvl1pPr>
              <a:defRPr sz="5400"/>
            </a:lvl1pPr>
          </a:lstStyle>
          <a:p>
            <a:r>
              <a:rPr lang="en-US" dirty="0"/>
              <a:t>Click to edit Master title style</a:t>
            </a:r>
          </a:p>
        </p:txBody>
      </p:sp>
      <p:sp>
        <p:nvSpPr>
          <p:cNvPr id="3" name="Content Placeholder 2"/>
          <p:cNvSpPr>
            <a:spLocks noGrp="1"/>
          </p:cNvSpPr>
          <p:nvPr>
            <p:ph idx="1"/>
          </p:nvPr>
        </p:nvSpPr>
        <p:spPr>
          <a:xfrm>
            <a:off x="10362525" y="1277938"/>
            <a:ext cx="12343597" cy="9747250"/>
          </a:xfrm>
        </p:spPr>
        <p:txBody>
          <a:bodyPr/>
          <a:lstStyle>
            <a:lvl1pPr>
              <a:defRPr sz="4800"/>
            </a:lvl1pPr>
            <a:lvl2pPr>
              <a:defRPr sz="4400"/>
            </a:lvl2pPr>
            <a:lvl3pPr>
              <a:defRPr sz="4000"/>
            </a:lvl3pPr>
            <a:lvl4pPr>
              <a:defRPr sz="3800"/>
            </a:lvl4pPr>
            <a:lvl5pPr>
              <a:defRPr sz="3800"/>
            </a:lvl5pPr>
            <a:lvl6pPr>
              <a:defRPr sz="4000"/>
            </a:lvl6pPr>
            <a:lvl7pPr>
              <a:defRPr sz="4000"/>
            </a:lvl7pPr>
            <a:lvl8pPr>
              <a:defRPr sz="4000"/>
            </a:lvl8pPr>
            <a:lvl9pPr>
              <a:defRPr sz="4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679468" y="3654426"/>
            <a:ext cx="7863962" cy="7812088"/>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47CDCD44-7982-B548-83C6-63346C60C554}" type="slidenum">
              <a:rPr lang="sr-Latn-RS" smtClean="0"/>
              <a:t>‹#›</a:t>
            </a:fld>
            <a:endParaRPr lang="sr-Latn-RS"/>
          </a:p>
        </p:txBody>
      </p:sp>
    </p:spTree>
    <p:extLst>
      <p:ext uri="{BB962C8B-B14F-4D97-AF65-F5344CB8AC3E}">
        <p14:creationId xmlns:p14="http://schemas.microsoft.com/office/powerpoint/2010/main" val="3539041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1277938"/>
            <a:ext cx="7863962" cy="2124075"/>
          </a:xfrm>
        </p:spPr>
        <p:txBody>
          <a:bodyPr anchor="ctr">
            <a:normAutofit/>
          </a:bodyPr>
          <a:lstStyle>
            <a:lvl1pPr>
              <a:defRPr sz="5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5701" y="1277938"/>
            <a:ext cx="12343597" cy="10444163"/>
          </a:xfrm>
        </p:spPr>
        <p:txBody>
          <a:bodyPr anchor="t">
            <a:normAutofit/>
          </a:bodyPr>
          <a:lstStyle>
            <a:lvl1pPr marL="0" indent="0">
              <a:buNone/>
              <a:defRPr sz="4800"/>
            </a:lvl1pPr>
            <a:lvl2pPr marL="914354" indent="0">
              <a:buNone/>
              <a:defRPr sz="5600"/>
            </a:lvl2pPr>
            <a:lvl3pPr marL="1828709" indent="0">
              <a:buNone/>
              <a:defRPr sz="4800"/>
            </a:lvl3pPr>
            <a:lvl4pPr marL="2743063" indent="0">
              <a:buNone/>
              <a:defRPr sz="4000"/>
            </a:lvl4pPr>
            <a:lvl5pPr marL="3657417" indent="0">
              <a:buNone/>
              <a:defRPr sz="4000"/>
            </a:lvl5pPr>
            <a:lvl6pPr marL="4571771" indent="0">
              <a:buNone/>
              <a:defRPr sz="4000"/>
            </a:lvl6pPr>
            <a:lvl7pPr marL="5486126" indent="0">
              <a:buNone/>
              <a:defRPr sz="4000"/>
            </a:lvl7pPr>
            <a:lvl8pPr marL="6400480" indent="0">
              <a:buNone/>
              <a:defRPr sz="4000"/>
            </a:lvl8pPr>
            <a:lvl9pPr marL="7314834"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468" y="3654425"/>
            <a:ext cx="7863962" cy="7812088"/>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47CDCD44-7982-B548-83C6-63346C60C554}" type="slidenum">
              <a:rPr lang="sr-Latn-RS" smtClean="0"/>
              <a:t>‹#›</a:t>
            </a:fld>
            <a:endParaRPr lang="sr-Latn-RS"/>
          </a:p>
        </p:txBody>
      </p:sp>
    </p:spTree>
    <p:extLst>
      <p:ext uri="{BB962C8B-B14F-4D97-AF65-F5344CB8AC3E}">
        <p14:creationId xmlns:p14="http://schemas.microsoft.com/office/powerpoint/2010/main" val="164849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nul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F817352-1EE8-0D4D-B6F1-55B62D4C0A8A}"/>
              </a:ext>
            </a:extLst>
          </p:cNvPr>
          <p:cNvPicPr>
            <a:picLocks noChangeAspect="1"/>
          </p:cNvPicPr>
          <p:nvPr userDrawn="1"/>
        </p:nvPicPr>
        <p:blipFill>
          <a:blip r:embed="rId11"/>
          <a:stretch>
            <a:fillRect/>
          </a:stretch>
        </p:blipFill>
        <p:spPr>
          <a:xfrm>
            <a:off x="0" y="446"/>
            <a:ext cx="24382413" cy="13715107"/>
          </a:xfrm>
          <a:prstGeom prst="rect">
            <a:avLst/>
          </a:prstGeom>
        </p:spPr>
      </p:pic>
      <p:sp>
        <p:nvSpPr>
          <p:cNvPr id="2" name="Title Placeholder 1"/>
          <p:cNvSpPr>
            <a:spLocks noGrp="1"/>
          </p:cNvSpPr>
          <p:nvPr>
            <p:ph type="title"/>
          </p:nvPr>
        </p:nvSpPr>
        <p:spPr>
          <a:xfrm>
            <a:off x="1676291" y="1272988"/>
            <a:ext cx="21029831" cy="210838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6291" y="3651250"/>
            <a:ext cx="21029831" cy="777875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7220079" y="11750292"/>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47CDCD44-7982-B548-83C6-63346C60C554}" type="slidenum">
              <a:rPr lang="sr-Latn-RS" smtClean="0"/>
              <a:t>‹#›</a:t>
            </a:fld>
            <a:endParaRPr lang="sr-Latn-RS" dirty="0"/>
          </a:p>
        </p:txBody>
      </p:sp>
      <p:sp>
        <p:nvSpPr>
          <p:cNvPr id="9" name="Rectangle 8">
            <a:extLst>
              <a:ext uri="{FF2B5EF4-FFF2-40B4-BE49-F238E27FC236}">
                <a16:creationId xmlns:a16="http://schemas.microsoft.com/office/drawing/2014/main" id="{01496A5E-5532-5640-B96F-D7E6B791E400}"/>
              </a:ext>
            </a:extLst>
          </p:cNvPr>
          <p:cNvSpPr/>
          <p:nvPr userDrawn="1"/>
        </p:nvSpPr>
        <p:spPr>
          <a:xfrm>
            <a:off x="0" y="12892274"/>
            <a:ext cx="24382413" cy="646331"/>
          </a:xfrm>
          <a:prstGeom prst="rect">
            <a:avLst/>
          </a:prstGeom>
        </p:spPr>
        <p:txBody>
          <a:bodyPr wrap="square" anchor="ctr">
            <a:spAutoFit/>
          </a:bodyPr>
          <a:lstStyle/>
          <a:p>
            <a:pPr algn="ctr"/>
            <a:r>
              <a:rPr lang="hr-HR" sz="1800" b="1" i="0" kern="1200" dirty="0" smtClean="0">
                <a:solidFill>
                  <a:schemeClr val="bg1"/>
                </a:solidFill>
                <a:effectLst/>
                <a:latin typeface="+mn-lt"/>
                <a:ea typeface="+mn-ea"/>
                <a:cs typeface="+mn-cs"/>
              </a:rPr>
              <a:t>SEKTOR</a:t>
            </a:r>
            <a:r>
              <a:rPr lang="en-GB" sz="1800" b="1" i="0" kern="1200" dirty="0" smtClean="0">
                <a:solidFill>
                  <a:schemeClr val="bg1"/>
                </a:solidFill>
                <a:effectLst/>
                <a:latin typeface="+mn-lt"/>
                <a:ea typeface="+mn-ea"/>
                <a:cs typeface="+mn-cs"/>
              </a:rPr>
              <a:t> </a:t>
            </a:r>
            <a:r>
              <a:rPr lang="en-GB" sz="1800" b="1" i="0" kern="1200" dirty="0">
                <a:solidFill>
                  <a:schemeClr val="bg1"/>
                </a:solidFill>
                <a:effectLst/>
                <a:latin typeface="+mn-lt"/>
                <a:ea typeface="+mn-ea"/>
                <a:cs typeface="+mn-cs"/>
              </a:rPr>
              <a:t>ZA KOMUNIKACIJE</a:t>
            </a:r>
            <a:endParaRPr lang="en-GB" sz="1800" b="0" i="0" kern="1200" dirty="0">
              <a:solidFill>
                <a:schemeClr val="bg1"/>
              </a:solidFill>
              <a:effectLst/>
              <a:latin typeface="+mn-lt"/>
              <a:ea typeface="+mn-ea"/>
              <a:cs typeface="+mn-cs"/>
            </a:endParaRPr>
          </a:p>
          <a:p>
            <a:pPr algn="ctr"/>
            <a:r>
              <a:rPr lang="en-GB" sz="1800" b="0" i="0" kern="1200" dirty="0">
                <a:solidFill>
                  <a:schemeClr val="bg1"/>
                </a:solidFill>
                <a:effectLst/>
                <a:latin typeface="+mn-lt"/>
                <a:ea typeface="+mn-ea"/>
                <a:cs typeface="+mn-cs"/>
              </a:rPr>
              <a:t>COMMUNICATIONS </a:t>
            </a:r>
            <a:r>
              <a:rPr lang="hr-HR" sz="1800" b="0" i="0" kern="1200" dirty="0" smtClean="0">
                <a:solidFill>
                  <a:schemeClr val="bg1"/>
                </a:solidFill>
                <a:effectLst/>
                <a:latin typeface="+mn-lt"/>
                <a:ea typeface="+mn-ea"/>
                <a:cs typeface="+mn-cs"/>
              </a:rPr>
              <a:t>SECTOR</a:t>
            </a:r>
            <a:endParaRPr lang="en-GB" sz="1800" b="0" i="0" kern="1200" dirty="0">
              <a:solidFill>
                <a:schemeClr val="bg1"/>
              </a:solidFill>
              <a:effectLst/>
              <a:latin typeface="+mn-lt"/>
              <a:ea typeface="+mn-ea"/>
              <a:cs typeface="+mn-cs"/>
            </a:endParaRPr>
          </a:p>
        </p:txBody>
      </p:sp>
    </p:spTree>
    <p:extLst>
      <p:ext uri="{BB962C8B-B14F-4D97-AF65-F5344CB8AC3E}">
        <p14:creationId xmlns:p14="http://schemas.microsoft.com/office/powerpoint/2010/main" val="176082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828709" rtl="0" eaLnBrk="1" latinLnBrk="0" hangingPunct="1">
        <a:lnSpc>
          <a:spcPct val="90000"/>
        </a:lnSpc>
        <a:spcBef>
          <a:spcPct val="0"/>
        </a:spcBef>
        <a:buNone/>
        <a:defRPr sz="5400" b="1" kern="1200">
          <a:solidFill>
            <a:schemeClr val="tx1"/>
          </a:solidFill>
          <a:latin typeface="+mj-lt"/>
          <a:ea typeface="+mj-ea"/>
          <a:cs typeface="+mj-cs"/>
        </a:defRPr>
      </a:lvl1pPr>
    </p:titleStyle>
    <p:bodyStyle>
      <a:lvl1pPr marL="0" indent="0" algn="l" defTabSz="1828709" rtl="0" eaLnBrk="1" latinLnBrk="0" hangingPunct="1">
        <a:lnSpc>
          <a:spcPct val="90000"/>
        </a:lnSpc>
        <a:spcBef>
          <a:spcPts val="2000"/>
        </a:spcBef>
        <a:buFont typeface="Arial" panose="020B0604020202020204" pitchFamily="34" charset="0"/>
        <a:buNone/>
        <a:defRPr sz="48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4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43" userDrawn="1">
          <p15:clr>
            <a:srgbClr val="F26B43"/>
          </p15:clr>
        </p15:guide>
        <p15:guide id="2" pos="1057" userDrawn="1">
          <p15:clr>
            <a:srgbClr val="F26B43"/>
          </p15:clr>
        </p15:guide>
        <p15:guide id="3" pos="14325" userDrawn="1">
          <p15:clr>
            <a:srgbClr val="F26B43"/>
          </p15:clr>
        </p15:guide>
        <p15:guide id="4" orient="horz" pos="2302" userDrawn="1">
          <p15:clr>
            <a:srgbClr val="F26B43"/>
          </p15:clr>
        </p15:guide>
        <p15:guide id="5" orient="horz" pos="7382" userDrawn="1">
          <p15:clr>
            <a:srgbClr val="F26B43"/>
          </p15:clr>
        </p15:guide>
        <p15:guide id="6" orient="horz" pos="7223" userDrawn="1">
          <p15:clr>
            <a:srgbClr val="F26B43"/>
          </p15:clr>
        </p15:guide>
        <p15:guide id="7" orient="horz" pos="7881" userDrawn="1">
          <p15:clr>
            <a:srgbClr val="F26B43"/>
          </p15:clr>
        </p15:guide>
        <p15:guide id="8" orient="horz" pos="80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chart" Target="../charts/chart30.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chart" Target="../charts/chart3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chart" Target="../charts/chart3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chart" Target="../charts/chart40.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chart" Target="../charts/chart42.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chart" Target="../charts/chart47.xml"/><Relationship Id="rId2" Type="http://schemas.openxmlformats.org/officeDocument/2006/relationships/chart" Target="../charts/chart46.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chart" Target="../charts/chart49.xml"/><Relationship Id="rId2" Type="http://schemas.openxmlformats.org/officeDocument/2006/relationships/chart" Target="../charts/chart48.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chart" Target="../charts/chart51.xml"/><Relationship Id="rId2" Type="http://schemas.openxmlformats.org/officeDocument/2006/relationships/chart" Target="../charts/chart50.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521E3FF-41DE-2B45-AB2F-52CA6AB008EF}"/>
              </a:ext>
            </a:extLst>
          </p:cNvPr>
          <p:cNvSpPr txBox="1"/>
          <p:nvPr/>
        </p:nvSpPr>
        <p:spPr>
          <a:xfrm>
            <a:off x="0" y="11576650"/>
            <a:ext cx="24382413" cy="646331"/>
          </a:xfrm>
          <a:prstGeom prst="rect">
            <a:avLst/>
          </a:prstGeom>
          <a:noFill/>
        </p:spPr>
        <p:txBody>
          <a:bodyPr wrap="square" rtlCol="0">
            <a:spAutoFit/>
          </a:bodyPr>
          <a:lstStyle/>
          <a:p>
            <a:pPr algn="ctr"/>
            <a:r>
              <a:rPr lang="hr-HR" b="1" dirty="0" smtClean="0">
                <a:latin typeface="Arial" panose="020B0604020202020204" pitchFamily="34" charset="0"/>
                <a:cs typeface="Arial" panose="020B0604020202020204" pitchFamily="34" charset="0"/>
              </a:rPr>
              <a:t>Koronavirus i poteškoće u poslovanju  - Zajednica obiteljskog turizma, 2. val</a:t>
            </a:r>
            <a:endParaRPr lang="hr-HR"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333E006-3A41-764D-A134-086237813FAA}"/>
              </a:ext>
            </a:extLst>
          </p:cNvPr>
          <p:cNvSpPr txBox="1"/>
          <p:nvPr/>
        </p:nvSpPr>
        <p:spPr>
          <a:xfrm>
            <a:off x="0" y="13157646"/>
            <a:ext cx="24382413" cy="477054"/>
          </a:xfrm>
          <a:prstGeom prst="rect">
            <a:avLst/>
          </a:prstGeom>
          <a:noFill/>
        </p:spPr>
        <p:txBody>
          <a:bodyPr wrap="square" rtlCol="0">
            <a:spAutoFit/>
          </a:bodyPr>
          <a:lstStyle/>
          <a:p>
            <a:pPr algn="ctr"/>
            <a:r>
              <a:rPr lang="hr-HR" sz="2500" dirty="0">
                <a:solidFill>
                  <a:schemeClr val="bg1">
                    <a:lumMod val="50000"/>
                  </a:schemeClr>
                </a:solidFill>
                <a:latin typeface="Arial" panose="020B0604020202020204" pitchFamily="34" charset="0"/>
                <a:cs typeface="Arial" panose="020B0604020202020204" pitchFamily="34" charset="0"/>
              </a:rPr>
              <a:t>Zagreb, </a:t>
            </a:r>
            <a:r>
              <a:rPr lang="hr-HR" sz="2500" dirty="0" smtClean="0">
                <a:solidFill>
                  <a:schemeClr val="bg1">
                    <a:lumMod val="50000"/>
                  </a:schemeClr>
                </a:solidFill>
                <a:latin typeface="Arial" panose="020B0604020202020204" pitchFamily="34" charset="0"/>
                <a:cs typeface="Arial" panose="020B0604020202020204" pitchFamily="34" charset="0"/>
              </a:rPr>
              <a:t>22. 7. 2020.</a:t>
            </a:r>
            <a:endParaRPr lang="hr-HR" sz="2500" dirty="0">
              <a:solidFill>
                <a:schemeClr val="bg1">
                  <a:lumMod val="50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BC10E956-C4E6-CA4C-B7F6-C9E92011F9B6}"/>
              </a:ext>
            </a:extLst>
          </p:cNvPr>
          <p:cNvSpPr txBox="1"/>
          <p:nvPr/>
        </p:nvSpPr>
        <p:spPr>
          <a:xfrm>
            <a:off x="0" y="12367148"/>
            <a:ext cx="24382413" cy="646331"/>
          </a:xfrm>
          <a:prstGeom prst="rect">
            <a:avLst/>
          </a:prstGeom>
          <a:noFill/>
        </p:spPr>
        <p:txBody>
          <a:bodyPr wrap="square" rtlCol="0">
            <a:spAutoFit/>
          </a:bodyPr>
          <a:lstStyle/>
          <a:p>
            <a:pPr algn="ctr"/>
            <a:r>
              <a:rPr lang="hr-HR" dirty="0" smtClean="0">
                <a:latin typeface="Arial" panose="020B0604020202020204" pitchFamily="34" charset="0"/>
                <a:cs typeface="Arial" panose="020B0604020202020204" pitchFamily="34" charset="0"/>
              </a:rPr>
              <a:t>Analiza ankete provedene na pružateljima obiteljskog smještaja</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1504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1676291" y="1272988"/>
            <a:ext cx="21029831" cy="2108388"/>
          </a:xfrm>
        </p:spPr>
        <p:txBody>
          <a:bodyPr>
            <a:normAutofit fontScale="90000"/>
          </a:bodyPr>
          <a:lstStyle/>
          <a:p>
            <a:pPr algn="l">
              <a:lnSpc>
                <a:spcPct val="150000"/>
              </a:lnSpc>
            </a:pPr>
            <a:r>
              <a:rPr lang="hr-HR" sz="3200" b="0" dirty="0" smtClean="0">
                <a:latin typeface="+mn-lt"/>
              </a:rPr>
              <a:t>Većina anketiranih pružatelja usluga radi sezonski (62%).</a:t>
            </a:r>
            <a:br>
              <a:rPr lang="hr-HR" sz="3200" b="0" dirty="0" smtClean="0">
                <a:latin typeface="+mn-lt"/>
              </a:rPr>
            </a:br>
            <a:r>
              <a:rPr lang="hr-HR" sz="3200" b="0" dirty="0" smtClean="0">
                <a:latin typeface="+mn-lt"/>
              </a:rPr>
              <a:t>Sezonalnost je pomaknuta prema drugoj polovini godine, s najvećim udjelom onih koji rade u srpnju i kolovozu (po 61%), zatim lipnju (57%) i rujnu (55%).</a:t>
            </a:r>
            <a:endParaRPr lang="hr-HR" sz="3200" b="0" dirty="0">
              <a:latin typeface="+mn-lt"/>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1532865688"/>
              </p:ext>
            </p:extLst>
          </p:nvPr>
        </p:nvGraphicFramePr>
        <p:xfrm>
          <a:off x="1676400"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1"/>
            <p:extLst>
              <p:ext uri="{D42A27DB-BD31-4B8C-83A1-F6EECF244321}">
                <p14:modId xmlns:p14="http://schemas.microsoft.com/office/powerpoint/2010/main" val="1906021935"/>
              </p:ext>
            </p:extLst>
          </p:nvPr>
        </p:nvGraphicFramePr>
        <p:xfrm>
          <a:off x="12342813" y="3651250"/>
          <a:ext cx="10363200"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71848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1676291" y="1272988"/>
            <a:ext cx="21029831" cy="2108388"/>
          </a:xfrm>
        </p:spPr>
        <p:txBody>
          <a:bodyPr>
            <a:normAutofit/>
          </a:bodyPr>
          <a:lstStyle/>
          <a:p>
            <a:pPr algn="l">
              <a:lnSpc>
                <a:spcPct val="150000"/>
              </a:lnSpc>
            </a:pPr>
            <a:r>
              <a:rPr lang="hr-HR" sz="3200" b="0" dirty="0" smtClean="0">
                <a:latin typeface="+mn-lt"/>
              </a:rPr>
              <a:t>Najveći udio anketiranih rezervacije zaprima online, putem vodećih online kanala prodaje.</a:t>
            </a:r>
            <a:endParaRPr lang="hr-HR" sz="3200" b="0" dirty="0">
              <a:latin typeface="+mn-lt"/>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492671716"/>
              </p:ext>
            </p:extLst>
          </p:nvPr>
        </p:nvGraphicFramePr>
        <p:xfrm>
          <a:off x="7009606"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7857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hevron 9"/>
          <p:cNvSpPr/>
          <p:nvPr/>
        </p:nvSpPr>
        <p:spPr>
          <a:xfrm>
            <a:off x="11474824" y="7117546"/>
            <a:ext cx="1045060" cy="1770081"/>
          </a:xfrm>
          <a:prstGeom prst="chevron">
            <a:avLst/>
          </a:prstGeom>
          <a:solidFill>
            <a:srgbClr val="375E77"/>
          </a:solidFill>
          <a:ln>
            <a:solidFill>
              <a:srgbClr val="375E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
        <p:nvSpPr>
          <p:cNvPr id="12" name="Title 1"/>
          <p:cNvSpPr>
            <a:spLocks noGrp="1"/>
          </p:cNvSpPr>
          <p:nvPr>
            <p:ph type="title"/>
          </p:nvPr>
        </p:nvSpPr>
        <p:spPr>
          <a:xfrm>
            <a:off x="1676291" y="1272988"/>
            <a:ext cx="21029831" cy="2108388"/>
          </a:xfrm>
        </p:spPr>
        <p:txBody>
          <a:bodyPr>
            <a:normAutofit/>
          </a:bodyPr>
          <a:lstStyle/>
          <a:p>
            <a:pPr algn="l">
              <a:lnSpc>
                <a:spcPct val="150000"/>
              </a:lnSpc>
            </a:pPr>
            <a:r>
              <a:rPr lang="hr-HR" sz="3200" b="0" dirty="0" smtClean="0">
                <a:latin typeface="+mn-lt"/>
              </a:rPr>
              <a:t>Među anketiranim pružateljima usluga, trećina su umirovljenici, među kojima je 75% onih kojima je bez tih prihoda znatno ugrožena (46%) ili ugrožena egzistencija (29%).</a:t>
            </a:r>
            <a:endParaRPr lang="hr-HR" sz="3200" b="0" dirty="0">
              <a:latin typeface="+mn-lt"/>
            </a:endParaRPr>
          </a:p>
        </p:txBody>
      </p:sp>
      <p:graphicFrame>
        <p:nvGraphicFramePr>
          <p:cNvPr id="11" name="Content Placeholder 10"/>
          <p:cNvGraphicFramePr>
            <a:graphicFrameLocks noGrp="1"/>
          </p:cNvGraphicFramePr>
          <p:nvPr>
            <p:ph sz="half" idx="1"/>
            <p:extLst>
              <p:ext uri="{D42A27DB-BD31-4B8C-83A1-F6EECF244321}">
                <p14:modId xmlns:p14="http://schemas.microsoft.com/office/powerpoint/2010/main" val="4032842046"/>
              </p:ext>
            </p:extLst>
          </p:nvPr>
        </p:nvGraphicFramePr>
        <p:xfrm>
          <a:off x="1676400"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ontent Placeholder 12"/>
          <p:cNvGraphicFramePr>
            <a:graphicFrameLocks noGrp="1"/>
          </p:cNvGraphicFramePr>
          <p:nvPr>
            <p:ph sz="half" idx="1"/>
            <p:extLst>
              <p:ext uri="{D42A27DB-BD31-4B8C-83A1-F6EECF244321}">
                <p14:modId xmlns:p14="http://schemas.microsoft.com/office/powerpoint/2010/main" val="2537750668"/>
              </p:ext>
            </p:extLst>
          </p:nvPr>
        </p:nvGraphicFramePr>
        <p:xfrm>
          <a:off x="12342813" y="3651250"/>
          <a:ext cx="10363200"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5790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11102097" y="7386917"/>
            <a:ext cx="980739" cy="1644575"/>
          </a:xfrm>
          <a:prstGeom prst="chevron">
            <a:avLst/>
          </a:prstGeom>
          <a:solidFill>
            <a:srgbClr val="375E77"/>
          </a:solidFill>
          <a:ln>
            <a:solidFill>
              <a:srgbClr val="375E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
        <p:nvSpPr>
          <p:cNvPr id="14" name="Title 1"/>
          <p:cNvSpPr>
            <a:spLocks noGrp="1"/>
          </p:cNvSpPr>
          <p:nvPr>
            <p:ph type="title"/>
          </p:nvPr>
        </p:nvSpPr>
        <p:spPr>
          <a:xfrm>
            <a:off x="1676291" y="1272988"/>
            <a:ext cx="21029831" cy="2108388"/>
          </a:xfrm>
        </p:spPr>
        <p:txBody>
          <a:bodyPr>
            <a:normAutofit/>
          </a:bodyPr>
          <a:lstStyle/>
          <a:p>
            <a:pPr algn="l">
              <a:lnSpc>
                <a:spcPct val="150000"/>
              </a:lnSpc>
            </a:pPr>
            <a:r>
              <a:rPr lang="hr-HR" sz="3200" b="0" dirty="0" smtClean="0">
                <a:latin typeface="+mn-lt"/>
              </a:rPr>
              <a:t>10% anketiranih ima popratnu tvrtku ili obrt, među kojima je više od polovine onih kod kojih su te tvrtke ili obrti isključivo (26%), u znatnoj mjeri (20%) ili dijelom (9%) oslonjene na uslugu pružanja smještaja.</a:t>
            </a:r>
            <a:endParaRPr lang="hr-HR" sz="3200" b="0" dirty="0">
              <a:latin typeface="+mn-lt"/>
            </a:endParaRP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4035277155"/>
              </p:ext>
            </p:extLst>
          </p:nvPr>
        </p:nvGraphicFramePr>
        <p:xfrm>
          <a:off x="1676400"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1"/>
            <p:extLst>
              <p:ext uri="{D42A27DB-BD31-4B8C-83A1-F6EECF244321}">
                <p14:modId xmlns:p14="http://schemas.microsoft.com/office/powerpoint/2010/main" val="3962355293"/>
              </p:ext>
            </p:extLst>
          </p:nvPr>
        </p:nvGraphicFramePr>
        <p:xfrm>
          <a:off x="12526963" y="3651250"/>
          <a:ext cx="10363200"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91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1676291" y="1272988"/>
            <a:ext cx="21029831" cy="2108388"/>
          </a:xfrm>
        </p:spPr>
        <p:txBody>
          <a:bodyPr>
            <a:normAutofit/>
          </a:bodyPr>
          <a:lstStyle/>
          <a:p>
            <a:pPr algn="l">
              <a:lnSpc>
                <a:spcPct val="150000"/>
              </a:lnSpc>
            </a:pPr>
            <a:r>
              <a:rPr lang="hr-HR" sz="3200" b="0" dirty="0" smtClean="0">
                <a:latin typeface="+mn-lt"/>
              </a:rPr>
              <a:t>Njemačka je ključno emitivno </a:t>
            </a:r>
            <a:r>
              <a:rPr lang="hr-HR" sz="3200" b="0" dirty="0" smtClean="0">
                <a:latin typeface="+mn-lt"/>
              </a:rPr>
              <a:t>tržište; </a:t>
            </a:r>
            <a:r>
              <a:rPr lang="hr-HR" sz="3200" b="0" dirty="0" smtClean="0">
                <a:latin typeface="+mn-lt"/>
              </a:rPr>
              <a:t>slijede ostale europske zemlje, Austrija, Italija i Slovenija. </a:t>
            </a:r>
            <a:endParaRPr lang="hr-HR" sz="3200" b="0" dirty="0">
              <a:latin typeface="+mn-lt"/>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408365567"/>
              </p:ext>
            </p:extLst>
          </p:nvPr>
        </p:nvGraphicFramePr>
        <p:xfrm>
          <a:off x="7009606"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1208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1676291" y="1272988"/>
            <a:ext cx="21029831" cy="2108388"/>
          </a:xfrm>
        </p:spPr>
        <p:txBody>
          <a:bodyPr>
            <a:normAutofit/>
          </a:bodyPr>
          <a:lstStyle/>
          <a:p>
            <a:pPr algn="l">
              <a:lnSpc>
                <a:spcPct val="150000"/>
              </a:lnSpc>
            </a:pPr>
            <a:r>
              <a:rPr lang="hr-HR" sz="3200" b="0" dirty="0" smtClean="0">
                <a:latin typeface="+mn-lt"/>
              </a:rPr>
              <a:t>74% privatnih iznajmljivača snizilo je cijene smještaja, u najvećem udjelu između 10 i 30% (njih 47%).</a:t>
            </a:r>
            <a:endParaRPr lang="hr-HR" sz="3200" b="0" dirty="0">
              <a:latin typeface="+mn-lt"/>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939398148"/>
              </p:ext>
            </p:extLst>
          </p:nvPr>
        </p:nvGraphicFramePr>
        <p:xfrm>
          <a:off x="7009606" y="3525838"/>
          <a:ext cx="10363200" cy="8702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50032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11163191" y="7475220"/>
            <a:ext cx="876300" cy="1417768"/>
          </a:xfrm>
          <a:prstGeom prst="chevron">
            <a:avLst/>
          </a:prstGeom>
          <a:solidFill>
            <a:srgbClr val="375E77"/>
          </a:solidFill>
          <a:ln>
            <a:solidFill>
              <a:srgbClr val="375E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
        <p:nvSpPr>
          <p:cNvPr id="15" name="Title 1"/>
          <p:cNvSpPr>
            <a:spLocks noGrp="1"/>
          </p:cNvSpPr>
          <p:nvPr>
            <p:ph type="title"/>
          </p:nvPr>
        </p:nvSpPr>
        <p:spPr>
          <a:xfrm>
            <a:off x="1676291" y="1272988"/>
            <a:ext cx="21029831" cy="2108388"/>
          </a:xfrm>
        </p:spPr>
        <p:txBody>
          <a:bodyPr>
            <a:normAutofit/>
          </a:bodyPr>
          <a:lstStyle/>
          <a:p>
            <a:pPr algn="l">
              <a:lnSpc>
                <a:spcPct val="150000"/>
              </a:lnSpc>
            </a:pPr>
            <a:r>
              <a:rPr lang="hr-HR" sz="3200" b="0" dirty="0" smtClean="0">
                <a:latin typeface="+mn-lt"/>
              </a:rPr>
              <a:t>95% anketiranih bilježi smanjen broj rezervacija, pri čemu gotovo trećina (31%) ima pad rezervacija veći od 80%.</a:t>
            </a:r>
            <a:endParaRPr lang="hr-HR" sz="3200" b="0" dirty="0">
              <a:latin typeface="+mn-lt"/>
            </a:endParaRP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2258517615"/>
              </p:ext>
            </p:extLst>
          </p:nvPr>
        </p:nvGraphicFramePr>
        <p:xfrm>
          <a:off x="1676291"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1"/>
            <p:extLst>
              <p:ext uri="{D42A27DB-BD31-4B8C-83A1-F6EECF244321}">
                <p14:modId xmlns:p14="http://schemas.microsoft.com/office/powerpoint/2010/main" val="2115834687"/>
              </p:ext>
            </p:extLst>
          </p:nvPr>
        </p:nvGraphicFramePr>
        <p:xfrm>
          <a:off x="12342813" y="3651250"/>
          <a:ext cx="10363200"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4568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half" idx="1"/>
            <p:extLst>
              <p:ext uri="{D42A27DB-BD31-4B8C-83A1-F6EECF244321}">
                <p14:modId xmlns:p14="http://schemas.microsoft.com/office/powerpoint/2010/main" val="3270294153"/>
              </p:ext>
            </p:extLst>
          </p:nvPr>
        </p:nvGraphicFramePr>
        <p:xfrm>
          <a:off x="1676400"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sp>
        <p:nvSpPr>
          <p:cNvPr id="13" name="Chevron 12"/>
          <p:cNvSpPr/>
          <p:nvPr/>
        </p:nvSpPr>
        <p:spPr>
          <a:xfrm>
            <a:off x="11331388" y="7512423"/>
            <a:ext cx="867989" cy="1393358"/>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
        <p:nvSpPr>
          <p:cNvPr id="14" name="Title 1"/>
          <p:cNvSpPr>
            <a:spLocks noGrp="1"/>
          </p:cNvSpPr>
          <p:nvPr>
            <p:ph type="title"/>
          </p:nvPr>
        </p:nvSpPr>
        <p:spPr>
          <a:xfrm>
            <a:off x="1676291" y="1272988"/>
            <a:ext cx="21029831" cy="2108388"/>
          </a:xfrm>
        </p:spPr>
        <p:txBody>
          <a:bodyPr>
            <a:normAutofit/>
          </a:bodyPr>
          <a:lstStyle/>
          <a:p>
            <a:pPr algn="l">
              <a:lnSpc>
                <a:spcPct val="150000"/>
              </a:lnSpc>
            </a:pPr>
            <a:r>
              <a:rPr lang="hr-HR" sz="3200" b="0" dirty="0" smtClean="0">
                <a:latin typeface="+mn-lt"/>
              </a:rPr>
              <a:t>90% bilježi otkaz rezervacija; za srpanj i kolovoz udio otkazanih rezervacija najvećim je dijelom do 60%, dok je za rujan i listopad podjednak udio iznajmljivača s otkazanih do 30% i preko 90% rezervacija.</a:t>
            </a:r>
            <a:endParaRPr lang="hr-HR" sz="3200" b="0" dirty="0">
              <a:latin typeface="+mn-lt"/>
            </a:endParaRPr>
          </a:p>
        </p:txBody>
      </p:sp>
      <p:graphicFrame>
        <p:nvGraphicFramePr>
          <p:cNvPr id="11" name="Content Placeholder 10"/>
          <p:cNvGraphicFramePr>
            <a:graphicFrameLocks noGrp="1"/>
          </p:cNvGraphicFramePr>
          <p:nvPr>
            <p:ph sz="half" idx="1"/>
            <p:extLst>
              <p:ext uri="{D42A27DB-BD31-4B8C-83A1-F6EECF244321}">
                <p14:modId xmlns:p14="http://schemas.microsoft.com/office/powerpoint/2010/main" val="1133646583"/>
              </p:ext>
            </p:extLst>
          </p:nvPr>
        </p:nvGraphicFramePr>
        <p:xfrm>
          <a:off x="12342813" y="3651250"/>
          <a:ext cx="10363200"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4242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1676291" y="1272988"/>
            <a:ext cx="21029831" cy="2108388"/>
          </a:xfrm>
        </p:spPr>
        <p:txBody>
          <a:bodyPr>
            <a:normAutofit/>
          </a:bodyPr>
          <a:lstStyle/>
          <a:p>
            <a:pPr algn="l">
              <a:lnSpc>
                <a:spcPct val="150000"/>
              </a:lnSpc>
            </a:pPr>
            <a:r>
              <a:rPr lang="hr-HR" sz="3200" b="0" dirty="0" smtClean="0">
                <a:latin typeface="+mn-lt"/>
              </a:rPr>
              <a:t>Pretrpljena financijska šteta u prvih 6 mjeseci ove godine za najveći se dio iznajmljivača kreće do 50.000Kn.</a:t>
            </a:r>
            <a:endParaRPr lang="hr-HR" sz="3200" b="0" dirty="0">
              <a:latin typeface="+mn-lt"/>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642463817"/>
              </p:ext>
            </p:extLst>
          </p:nvPr>
        </p:nvGraphicFramePr>
        <p:xfrm>
          <a:off x="1676400" y="3651250"/>
          <a:ext cx="21029613" cy="8702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53729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1676291" y="1272988"/>
            <a:ext cx="21029831" cy="2108388"/>
          </a:xfrm>
        </p:spPr>
        <p:txBody>
          <a:bodyPr>
            <a:normAutofit/>
          </a:bodyPr>
          <a:lstStyle/>
          <a:p>
            <a:pPr algn="l">
              <a:lnSpc>
                <a:spcPct val="150000"/>
              </a:lnSpc>
            </a:pPr>
            <a:r>
              <a:rPr lang="hr-HR" sz="3200" b="0" dirty="0" smtClean="0">
                <a:latin typeface="+mn-lt"/>
              </a:rPr>
              <a:t>Procjena budućeg financijskog gubitka (u naredna 3 mjeseca) za najveći se dio privatnih iznajmljivača (80%) kreće do 100.000Kn.</a:t>
            </a:r>
            <a:endParaRPr lang="hr-HR" sz="3200" b="0" dirty="0">
              <a:latin typeface="+mn-lt"/>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1504323837"/>
              </p:ext>
            </p:extLst>
          </p:nvPr>
        </p:nvGraphicFramePr>
        <p:xfrm>
          <a:off x="1676400" y="3651250"/>
          <a:ext cx="21029613" cy="8702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6034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50000"/>
              </a:lnSpc>
            </a:pPr>
            <a:r>
              <a:rPr lang="hr-HR" dirty="0" smtClean="0"/>
              <a:t>Sadržaj</a:t>
            </a:r>
            <a:endParaRPr lang="hr-HR" i="1" dirty="0"/>
          </a:p>
        </p:txBody>
      </p:sp>
      <p:sp>
        <p:nvSpPr>
          <p:cNvPr id="10" name="Title 1"/>
          <p:cNvSpPr txBox="1">
            <a:spLocks/>
          </p:cNvSpPr>
          <p:nvPr/>
        </p:nvSpPr>
        <p:spPr>
          <a:xfrm>
            <a:off x="1676291" y="3381376"/>
            <a:ext cx="21526608" cy="8117204"/>
          </a:xfrm>
          <a:prstGeom prst="rect">
            <a:avLst/>
          </a:prstGeom>
        </p:spPr>
        <p:txBody>
          <a:bodyPr vert="horz" lIns="91440" tIns="45720" rIns="91440" bIns="45720" rtlCol="0" anchor="ctr">
            <a:noAutofit/>
          </a:bodyPr>
          <a:lstStyle>
            <a:lvl1pPr algn="ctr" defTabSz="1828709" rtl="0" eaLnBrk="1" latinLnBrk="0" hangingPunct="1">
              <a:lnSpc>
                <a:spcPct val="90000"/>
              </a:lnSpc>
              <a:spcBef>
                <a:spcPct val="0"/>
              </a:spcBef>
              <a:buNone/>
              <a:defRPr sz="5400" b="1" kern="1200">
                <a:solidFill>
                  <a:schemeClr val="tx1"/>
                </a:solidFill>
                <a:latin typeface="+mj-lt"/>
                <a:ea typeface="+mj-ea"/>
                <a:cs typeface="+mj-cs"/>
              </a:defRPr>
            </a:lvl1pPr>
          </a:lstStyle>
          <a:p>
            <a:pPr marL="857250" indent="-857250" algn="l">
              <a:lnSpc>
                <a:spcPct val="150000"/>
              </a:lnSpc>
              <a:buFont typeface="+mj-lt"/>
              <a:buAutoNum type="romanUcPeriod"/>
            </a:pPr>
            <a:r>
              <a:rPr lang="hr-HR" sz="4000" dirty="0" smtClean="0"/>
              <a:t>Uzorak</a:t>
            </a:r>
          </a:p>
          <a:p>
            <a:pPr marL="857250" indent="-857250" algn="l">
              <a:lnSpc>
                <a:spcPct val="150000"/>
              </a:lnSpc>
              <a:buFont typeface="+mj-lt"/>
              <a:buAutoNum type="romanUcPeriod"/>
            </a:pPr>
            <a:r>
              <a:rPr lang="hr-HR" sz="4000" b="0" dirty="0" smtClean="0"/>
              <a:t>Pregled pitanja</a:t>
            </a:r>
          </a:p>
          <a:p>
            <a:pPr marL="857250" indent="-857250" algn="l">
              <a:lnSpc>
                <a:spcPct val="150000"/>
              </a:lnSpc>
              <a:buFont typeface="+mj-lt"/>
              <a:buAutoNum type="romanUcPeriod"/>
            </a:pPr>
            <a:r>
              <a:rPr lang="hr-HR" sz="4000" b="0" dirty="0" smtClean="0"/>
              <a:t>Ključni nalazi</a:t>
            </a:r>
          </a:p>
          <a:p>
            <a:pPr marL="857250" indent="-857250" algn="l">
              <a:lnSpc>
                <a:spcPct val="150000"/>
              </a:lnSpc>
              <a:buFont typeface="+mj-lt"/>
              <a:buAutoNum type="romanUcPeriod"/>
            </a:pPr>
            <a:r>
              <a:rPr lang="hr-HR" sz="4000" b="0" dirty="0" smtClean="0"/>
              <a:t>Pregled rezultata</a:t>
            </a:r>
          </a:p>
          <a:p>
            <a:pPr marL="857250" indent="-857250" algn="l">
              <a:lnSpc>
                <a:spcPct val="150000"/>
              </a:lnSpc>
              <a:buFont typeface="+mj-lt"/>
              <a:buAutoNum type="romanUcPeriod"/>
            </a:pPr>
            <a:r>
              <a:rPr lang="hr-HR" sz="4000" b="0" dirty="0" smtClean="0"/>
              <a:t>Dodatak</a:t>
            </a:r>
            <a:endParaRPr lang="hr-HR" sz="4000" dirty="0" smtClean="0"/>
          </a:p>
          <a:p>
            <a:pPr marL="857250" indent="-857250" algn="l">
              <a:lnSpc>
                <a:spcPct val="150000"/>
              </a:lnSpc>
              <a:buFont typeface="+mj-lt"/>
              <a:buAutoNum type="romanUcPeriod"/>
            </a:pPr>
            <a:endParaRPr lang="hr-HR" sz="4000" dirty="0" smtClean="0"/>
          </a:p>
        </p:txBody>
      </p:sp>
    </p:spTree>
    <p:extLst>
      <p:ext uri="{BB962C8B-B14F-4D97-AF65-F5344CB8AC3E}">
        <p14:creationId xmlns:p14="http://schemas.microsoft.com/office/powerpoint/2010/main" val="14357552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1398494" y="1272988"/>
            <a:ext cx="21587011" cy="2108388"/>
          </a:xfrm>
        </p:spPr>
        <p:txBody>
          <a:bodyPr>
            <a:normAutofit/>
          </a:bodyPr>
          <a:lstStyle/>
          <a:p>
            <a:pPr algn="l">
              <a:lnSpc>
                <a:spcPct val="150000"/>
              </a:lnSpc>
            </a:pPr>
            <a:r>
              <a:rPr lang="hr-HR" sz="3200" b="0" dirty="0" smtClean="0">
                <a:latin typeface="+mn-lt"/>
              </a:rPr>
              <a:t>Gotovo nitko od privatnih iznajmljivača nije imao goste kojima je tijekom boravka dijagnosticiran Covid-19 a mjere Stožera CZ ostale su nejasne za 23% njih.</a:t>
            </a:r>
            <a:endParaRPr lang="hr-HR" sz="3200" b="0" dirty="0">
              <a:latin typeface="+mn-lt"/>
            </a:endParaRPr>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2110797948"/>
              </p:ext>
            </p:extLst>
          </p:nvPr>
        </p:nvGraphicFramePr>
        <p:xfrm>
          <a:off x="1021181" y="3381376"/>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ontent Placeholder 11"/>
          <p:cNvGraphicFramePr>
            <a:graphicFrameLocks noGrp="1"/>
          </p:cNvGraphicFramePr>
          <p:nvPr>
            <p:ph sz="half" idx="1"/>
            <p:extLst>
              <p:ext uri="{D42A27DB-BD31-4B8C-83A1-F6EECF244321}">
                <p14:modId xmlns:p14="http://schemas.microsoft.com/office/powerpoint/2010/main" val="3582759439"/>
              </p:ext>
            </p:extLst>
          </p:nvPr>
        </p:nvGraphicFramePr>
        <p:xfrm>
          <a:off x="12182475" y="3381375"/>
          <a:ext cx="10361613"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39956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1398494" y="1272988"/>
            <a:ext cx="21587011" cy="2108388"/>
          </a:xfrm>
        </p:spPr>
        <p:txBody>
          <a:bodyPr>
            <a:normAutofit/>
          </a:bodyPr>
          <a:lstStyle/>
          <a:p>
            <a:pPr algn="l">
              <a:lnSpc>
                <a:spcPct val="150000"/>
              </a:lnSpc>
            </a:pPr>
            <a:r>
              <a:rPr lang="hr-HR" sz="3200" b="0" dirty="0" smtClean="0">
                <a:latin typeface="+mn-lt"/>
              </a:rPr>
              <a:t>53% izjavljuje kako su im mjere Vlade RH donekle ili znatno pomogle, dok je mjere lokalnih i županijskih tijela koristilo svega 18% privatnih iznajmljivača.</a:t>
            </a:r>
            <a:endParaRPr lang="hr-HR" sz="3200" b="0" dirty="0">
              <a:latin typeface="+mn-lt"/>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567595038"/>
              </p:ext>
            </p:extLst>
          </p:nvPr>
        </p:nvGraphicFramePr>
        <p:xfrm>
          <a:off x="1398494" y="3573182"/>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6"/>
          <p:cNvGraphicFramePr>
            <a:graphicFrameLocks noGrp="1"/>
          </p:cNvGraphicFramePr>
          <p:nvPr>
            <p:ph sz="half" idx="1"/>
            <p:extLst>
              <p:ext uri="{D42A27DB-BD31-4B8C-83A1-F6EECF244321}">
                <p14:modId xmlns:p14="http://schemas.microsoft.com/office/powerpoint/2010/main" val="2360011276"/>
              </p:ext>
            </p:extLst>
          </p:nvPr>
        </p:nvGraphicFramePr>
        <p:xfrm>
          <a:off x="12622305" y="3895912"/>
          <a:ext cx="10363200"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095108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1398494" y="1272988"/>
            <a:ext cx="21587011" cy="2108388"/>
          </a:xfrm>
        </p:spPr>
        <p:txBody>
          <a:bodyPr>
            <a:normAutofit/>
          </a:bodyPr>
          <a:lstStyle/>
          <a:p>
            <a:pPr algn="l">
              <a:lnSpc>
                <a:spcPct val="150000"/>
              </a:lnSpc>
            </a:pPr>
            <a:r>
              <a:rPr lang="hr-HR" sz="3200" b="0" dirty="0" smtClean="0">
                <a:latin typeface="+mn-lt"/>
              </a:rPr>
              <a:t>Sličan je udio onih kojima je potreban moratorij na postojeći kredit (20%) i onih kojima je potreban kredit da bi mogli dočekati iduću sezonu (23%).</a:t>
            </a:r>
            <a:endParaRPr lang="hr-HR" sz="3200" b="0" dirty="0">
              <a:latin typeface="+mn-lt"/>
            </a:endParaRP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3285359983"/>
              </p:ext>
            </p:extLst>
          </p:nvPr>
        </p:nvGraphicFramePr>
        <p:xfrm>
          <a:off x="1676400"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1"/>
            <p:extLst>
              <p:ext uri="{D42A27DB-BD31-4B8C-83A1-F6EECF244321}">
                <p14:modId xmlns:p14="http://schemas.microsoft.com/office/powerpoint/2010/main" val="4024333588"/>
              </p:ext>
            </p:extLst>
          </p:nvPr>
        </p:nvGraphicFramePr>
        <p:xfrm>
          <a:off x="12622213" y="3651250"/>
          <a:ext cx="10363200"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85051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50000"/>
              </a:lnSpc>
            </a:pPr>
            <a:r>
              <a:rPr lang="hr-HR" dirty="0" smtClean="0"/>
              <a:t>Sadržaj</a:t>
            </a:r>
            <a:endParaRPr lang="hr-HR" i="1" dirty="0"/>
          </a:p>
        </p:txBody>
      </p:sp>
      <p:sp>
        <p:nvSpPr>
          <p:cNvPr id="10" name="Title 1"/>
          <p:cNvSpPr txBox="1">
            <a:spLocks/>
          </p:cNvSpPr>
          <p:nvPr/>
        </p:nvSpPr>
        <p:spPr>
          <a:xfrm>
            <a:off x="1676291" y="3381376"/>
            <a:ext cx="21526608" cy="8117204"/>
          </a:xfrm>
          <a:prstGeom prst="rect">
            <a:avLst/>
          </a:prstGeom>
        </p:spPr>
        <p:txBody>
          <a:bodyPr vert="horz" lIns="91440" tIns="45720" rIns="91440" bIns="45720" rtlCol="0" anchor="ctr">
            <a:noAutofit/>
          </a:bodyPr>
          <a:lstStyle>
            <a:lvl1pPr algn="ctr" defTabSz="1828709" rtl="0" eaLnBrk="1" latinLnBrk="0" hangingPunct="1">
              <a:lnSpc>
                <a:spcPct val="90000"/>
              </a:lnSpc>
              <a:spcBef>
                <a:spcPct val="0"/>
              </a:spcBef>
              <a:buNone/>
              <a:defRPr sz="5400" b="1" kern="1200">
                <a:solidFill>
                  <a:schemeClr val="tx1"/>
                </a:solidFill>
                <a:latin typeface="+mj-lt"/>
                <a:ea typeface="+mj-ea"/>
                <a:cs typeface="+mj-cs"/>
              </a:defRPr>
            </a:lvl1pPr>
          </a:lstStyle>
          <a:p>
            <a:pPr marL="857250" indent="-857250" algn="l">
              <a:lnSpc>
                <a:spcPct val="150000"/>
              </a:lnSpc>
              <a:buFont typeface="+mj-lt"/>
              <a:buAutoNum type="romanUcPeriod"/>
            </a:pPr>
            <a:r>
              <a:rPr lang="hr-HR" sz="4000" b="0" dirty="0" smtClean="0"/>
              <a:t>Uzorak i metodologija</a:t>
            </a:r>
          </a:p>
          <a:p>
            <a:pPr marL="857250" indent="-857250" algn="l">
              <a:lnSpc>
                <a:spcPct val="150000"/>
              </a:lnSpc>
              <a:buFont typeface="+mj-lt"/>
              <a:buAutoNum type="romanUcPeriod"/>
            </a:pPr>
            <a:r>
              <a:rPr lang="hr-HR" sz="4000" b="0" dirty="0" smtClean="0"/>
              <a:t>Pregled pitanja</a:t>
            </a:r>
          </a:p>
          <a:p>
            <a:pPr marL="857250" indent="-857250" algn="l">
              <a:lnSpc>
                <a:spcPct val="150000"/>
              </a:lnSpc>
              <a:buFont typeface="+mj-lt"/>
              <a:buAutoNum type="romanUcPeriod"/>
            </a:pPr>
            <a:r>
              <a:rPr lang="hr-HR" sz="4000" b="0" dirty="0" smtClean="0"/>
              <a:t>Ključni nalazi</a:t>
            </a:r>
          </a:p>
          <a:p>
            <a:pPr marL="857250" indent="-857250" algn="l">
              <a:lnSpc>
                <a:spcPct val="150000"/>
              </a:lnSpc>
              <a:buFont typeface="+mj-lt"/>
              <a:buAutoNum type="romanUcPeriod"/>
            </a:pPr>
            <a:r>
              <a:rPr lang="hr-HR" sz="4000" b="0" dirty="0" smtClean="0"/>
              <a:t>Pregled rezultata</a:t>
            </a:r>
          </a:p>
          <a:p>
            <a:pPr marL="857250" indent="-857250" algn="l">
              <a:lnSpc>
                <a:spcPct val="150000"/>
              </a:lnSpc>
              <a:buFont typeface="+mj-lt"/>
              <a:buAutoNum type="romanUcPeriod"/>
            </a:pPr>
            <a:r>
              <a:rPr lang="hr-HR" sz="4000" dirty="0" smtClean="0"/>
              <a:t>Dodatak – cjelogodišnji vs sezonski iznajmljivači</a:t>
            </a:r>
          </a:p>
          <a:p>
            <a:pPr marL="857250" indent="-857250" algn="l">
              <a:lnSpc>
                <a:spcPct val="150000"/>
              </a:lnSpc>
              <a:buFont typeface="+mj-lt"/>
              <a:buAutoNum type="romanUcPeriod"/>
            </a:pPr>
            <a:endParaRPr lang="hr-HR" sz="4000" dirty="0" smtClean="0"/>
          </a:p>
        </p:txBody>
      </p:sp>
    </p:spTree>
    <p:extLst>
      <p:ext uri="{BB962C8B-B14F-4D97-AF65-F5344CB8AC3E}">
        <p14:creationId xmlns:p14="http://schemas.microsoft.com/office/powerpoint/2010/main" val="608180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50000"/>
              </a:lnSpc>
            </a:pPr>
            <a:r>
              <a:rPr lang="hr-HR" sz="3200" b="0" dirty="0" smtClean="0">
                <a:latin typeface="+mn-lt"/>
              </a:rPr>
              <a:t>S obzirom na način rada (sezonski vs cjelogodišnji) postoje i razlike u zaprimanju rezervacija, pa tako privatni iznajmljivači koji rade cijele godine u znatno većem broju zaprimaju rezervacije putem vodećih online kanala prodaje nego što to rade sezonski iznajmljivači.</a:t>
            </a:r>
            <a:endParaRPr lang="hr-HR" sz="3200" b="0" dirty="0">
              <a:latin typeface="+mn-lt"/>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887558321"/>
              </p:ext>
            </p:extLst>
          </p:nvPr>
        </p:nvGraphicFramePr>
        <p:xfrm>
          <a:off x="7009606"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9001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50000"/>
              </a:lnSpc>
            </a:pPr>
            <a:r>
              <a:rPr lang="hr-HR" sz="3200" b="0" dirty="0" smtClean="0">
                <a:latin typeface="+mn-lt"/>
              </a:rPr>
              <a:t>Među sezonskim je iznajmljivačima znatno više umirovljenika nego među onima koji rade cijelu godinu, dok je među onima koji rade cijelu godinu znatno više njih koji imaju popratnu tvrtku ili obrt.</a:t>
            </a:r>
            <a:endParaRPr lang="hr-HR" sz="3200" b="0" dirty="0">
              <a:latin typeface="+mn-lt"/>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591288608"/>
              </p:ext>
            </p:extLst>
          </p:nvPr>
        </p:nvGraphicFramePr>
        <p:xfrm>
          <a:off x="1676400"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1"/>
            <p:extLst>
              <p:ext uri="{D42A27DB-BD31-4B8C-83A1-F6EECF244321}">
                <p14:modId xmlns:p14="http://schemas.microsoft.com/office/powerpoint/2010/main" val="3827099992"/>
              </p:ext>
            </p:extLst>
          </p:nvPr>
        </p:nvGraphicFramePr>
        <p:xfrm>
          <a:off x="12361863" y="3651250"/>
          <a:ext cx="10363200"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323830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50000"/>
              </a:lnSpc>
            </a:pPr>
            <a:r>
              <a:rPr lang="hr-HR" sz="3200" b="0" dirty="0" smtClean="0">
                <a:latin typeface="+mn-lt"/>
              </a:rPr>
              <a:t>Kada je u pitanju snižavanje cijena, nema razlika među onima koji rade sezonski i onima koji rade cijelu godinu – i jedni i drugi u najvećem broju svoje su cijene snizili do 30%.</a:t>
            </a:r>
            <a:endParaRPr lang="hr-HR" sz="3200" b="0" dirty="0">
              <a:latin typeface="+mn-lt"/>
            </a:endParaRPr>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988444567"/>
              </p:ext>
            </p:extLst>
          </p:nvPr>
        </p:nvGraphicFramePr>
        <p:xfrm>
          <a:off x="7009606"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68009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50000"/>
              </a:lnSpc>
            </a:pPr>
            <a:r>
              <a:rPr lang="hr-HR" sz="3200" b="0" dirty="0" smtClean="0">
                <a:latin typeface="+mn-lt"/>
              </a:rPr>
              <a:t>Obje skupine iznajmljivača u jednakom broju (95%) prijavljuju smanjen broj rezervacija; pri tome oni koji iznajmljuju cijele godine u znatno većem broju (36%) bilježe pad od preko 80% u odnosu na sezonske iznajmljivače (28%).</a:t>
            </a:r>
            <a:endParaRPr lang="hr-HR" sz="3200" b="0" dirty="0">
              <a:latin typeface="+mn-lt"/>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4044324371"/>
              </p:ext>
            </p:extLst>
          </p:nvPr>
        </p:nvGraphicFramePr>
        <p:xfrm>
          <a:off x="1676400"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6"/>
          <p:cNvGraphicFramePr>
            <a:graphicFrameLocks noGrp="1"/>
          </p:cNvGraphicFramePr>
          <p:nvPr>
            <p:ph sz="half" idx="1"/>
            <p:extLst>
              <p:ext uri="{D42A27DB-BD31-4B8C-83A1-F6EECF244321}">
                <p14:modId xmlns:p14="http://schemas.microsoft.com/office/powerpoint/2010/main" val="1212492011"/>
              </p:ext>
            </p:extLst>
          </p:nvPr>
        </p:nvGraphicFramePr>
        <p:xfrm>
          <a:off x="12342813" y="3651250"/>
          <a:ext cx="10363200"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71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hr-HR" sz="3200" b="0" dirty="0" smtClean="0">
                <a:latin typeface="+mn-lt"/>
              </a:rPr>
              <a:t>Obje skupine iznajmljivača u jednakom broju prijavljuju otkazivanje rezervacija.</a:t>
            </a:r>
            <a:endParaRPr lang="hr-HR" sz="3200" b="0" dirty="0">
              <a:latin typeface="+mn-lt"/>
            </a:endParaRPr>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3700348834"/>
              </p:ext>
            </p:extLst>
          </p:nvPr>
        </p:nvGraphicFramePr>
        <p:xfrm>
          <a:off x="7009606"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76872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50000"/>
              </a:lnSpc>
            </a:pPr>
            <a:r>
              <a:rPr lang="hr-HR" sz="3200" b="0" dirty="0" smtClean="0">
                <a:latin typeface="+mn-lt"/>
              </a:rPr>
              <a:t>Sezonski iznajmljivači u prvih 6 mjeseci imaju niže gubitke od cjelogodišnjih iznajmljivača </a:t>
            </a:r>
            <a:r>
              <a:rPr lang="hr-HR" sz="3200" b="0" dirty="0" smtClean="0">
                <a:latin typeface="+mn-lt"/>
                <a:sym typeface="Wingdings" panose="05000000000000000000" pitchFamily="2" charset="2"/>
              </a:rPr>
              <a:t> </a:t>
            </a:r>
            <a:r>
              <a:rPr lang="hr-HR" sz="3200" b="0" dirty="0" smtClean="0">
                <a:latin typeface="+mn-lt"/>
              </a:rPr>
              <a:t>u znatno većem broju od cjelogodišnjih prijavljuju niže iznose financijskog gubitka (do 5.000Kn i 5.000 – 10.000Kn), dok cjelogodišnji iznajmljivači znatno češće od sezonskih prijavljuju gubitak od 10.000 - 50.000Kn.</a:t>
            </a:r>
            <a:endParaRPr lang="hr-HR" sz="3200" b="0" dirty="0">
              <a:latin typeface="+mn-lt"/>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945616919"/>
              </p:ext>
            </p:extLst>
          </p:nvPr>
        </p:nvGraphicFramePr>
        <p:xfrm>
          <a:off x="1676400" y="3651250"/>
          <a:ext cx="21029613" cy="8702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2665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lnSpc>
                <a:spcPct val="150000"/>
              </a:lnSpc>
            </a:pPr>
            <a:r>
              <a:rPr lang="hr-HR" sz="3200" b="0" dirty="0" smtClean="0">
                <a:latin typeface="+mn-lt"/>
              </a:rPr>
              <a:t>Odaziv na anketu najviši je u Splitsko-dalmatinskoj i Primorsko-goranskoj županiji; slijede Istarska  i Zadarska županija</a:t>
            </a:r>
            <a:br>
              <a:rPr lang="hr-HR" sz="3200" b="0" dirty="0" smtClean="0">
                <a:latin typeface="+mn-lt"/>
              </a:rPr>
            </a:br>
            <a:r>
              <a:rPr lang="hr-HR" sz="3200" b="0" dirty="0" smtClean="0">
                <a:latin typeface="+mn-lt"/>
              </a:rPr>
              <a:t>Među anketiranim pružateljima usluga, 95% ih nudi samo uslugu smještaja</a:t>
            </a:r>
            <a:endParaRPr lang="hr-HR" sz="3200" b="0" dirty="0">
              <a:latin typeface="+mn-lt"/>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824728818"/>
              </p:ext>
            </p:extLst>
          </p:nvPr>
        </p:nvGraphicFramePr>
        <p:xfrm>
          <a:off x="1676400"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1"/>
            <p:extLst>
              <p:ext uri="{D42A27DB-BD31-4B8C-83A1-F6EECF244321}">
                <p14:modId xmlns:p14="http://schemas.microsoft.com/office/powerpoint/2010/main" val="1251798548"/>
              </p:ext>
            </p:extLst>
          </p:nvPr>
        </p:nvGraphicFramePr>
        <p:xfrm>
          <a:off x="12342813" y="3651250"/>
          <a:ext cx="10363200"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108222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hr-HR" sz="3200" b="0" dirty="0" smtClean="0">
                <a:latin typeface="+mn-lt"/>
              </a:rPr>
              <a:t>Kod procjene štete u naredna 3 mjeseca nema značajnih razlika među ovim skupinama iznajmljivača.</a:t>
            </a:r>
            <a:endParaRPr lang="hr-HR" sz="3200" b="0" dirty="0">
              <a:latin typeface="+mn-lt"/>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455629949"/>
              </p:ext>
            </p:extLst>
          </p:nvPr>
        </p:nvGraphicFramePr>
        <p:xfrm>
          <a:off x="1676400" y="3651250"/>
          <a:ext cx="21029613" cy="8702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85731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50000"/>
              </a:lnSpc>
            </a:pPr>
            <a:r>
              <a:rPr lang="hr-HR" sz="3200" b="0" dirty="0" smtClean="0">
                <a:latin typeface="+mn-lt"/>
              </a:rPr>
              <a:t>Mjere lokalnih i županijskih tijela, kao i mjere Vlade RH podjednako su korisne ili manje korisne objema skupinama iznajmljivača.</a:t>
            </a:r>
            <a:endParaRPr lang="hr-HR" sz="3200" b="0" dirty="0">
              <a:latin typeface="+mn-lt"/>
            </a:endParaRP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3164509036"/>
              </p:ext>
            </p:extLst>
          </p:nvPr>
        </p:nvGraphicFramePr>
        <p:xfrm>
          <a:off x="1676400"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1"/>
            <p:extLst>
              <p:ext uri="{D42A27DB-BD31-4B8C-83A1-F6EECF244321}">
                <p14:modId xmlns:p14="http://schemas.microsoft.com/office/powerpoint/2010/main" val="3097751015"/>
              </p:ext>
            </p:extLst>
          </p:nvPr>
        </p:nvGraphicFramePr>
        <p:xfrm>
          <a:off x="12323763" y="3937000"/>
          <a:ext cx="10363200"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64543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50000"/>
              </a:lnSpc>
            </a:pPr>
            <a:r>
              <a:rPr lang="hr-HR" sz="3200" b="0" dirty="0" smtClean="0">
                <a:latin typeface="+mn-lt"/>
              </a:rPr>
              <a:t>Moratorij na postojeći kredit u znatno većem udjelu potreban je cjelogodišnjim  nego sezonskim iznajmljivačima. Njima je također u znatno većem broju potreban i kredit za financiranje poslovanja do iduće sezone.</a:t>
            </a:r>
            <a:endParaRPr lang="hr-HR" sz="3200" b="0" dirty="0">
              <a:latin typeface="+mn-lt"/>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901451353"/>
              </p:ext>
            </p:extLst>
          </p:nvPr>
        </p:nvGraphicFramePr>
        <p:xfrm>
          <a:off x="1676400"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1"/>
            <p:extLst>
              <p:ext uri="{D42A27DB-BD31-4B8C-83A1-F6EECF244321}">
                <p14:modId xmlns:p14="http://schemas.microsoft.com/office/powerpoint/2010/main" val="3659606853"/>
              </p:ext>
            </p:extLst>
          </p:nvPr>
        </p:nvGraphicFramePr>
        <p:xfrm>
          <a:off x="12592050" y="3651250"/>
          <a:ext cx="10363200"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16815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50000"/>
              </a:lnSpc>
            </a:pPr>
            <a:r>
              <a:rPr lang="hr-HR" dirty="0" smtClean="0"/>
              <a:t>Sadržaj</a:t>
            </a:r>
            <a:endParaRPr lang="hr-HR" i="1" dirty="0"/>
          </a:p>
        </p:txBody>
      </p:sp>
      <p:sp>
        <p:nvSpPr>
          <p:cNvPr id="10" name="Title 1"/>
          <p:cNvSpPr txBox="1">
            <a:spLocks/>
          </p:cNvSpPr>
          <p:nvPr/>
        </p:nvSpPr>
        <p:spPr>
          <a:xfrm>
            <a:off x="1676291" y="3381376"/>
            <a:ext cx="21526608" cy="8117204"/>
          </a:xfrm>
          <a:prstGeom prst="rect">
            <a:avLst/>
          </a:prstGeom>
        </p:spPr>
        <p:txBody>
          <a:bodyPr vert="horz" lIns="91440" tIns="45720" rIns="91440" bIns="45720" rtlCol="0" anchor="ctr">
            <a:noAutofit/>
          </a:bodyPr>
          <a:lstStyle>
            <a:lvl1pPr algn="ctr" defTabSz="1828709" rtl="0" eaLnBrk="1" latinLnBrk="0" hangingPunct="1">
              <a:lnSpc>
                <a:spcPct val="90000"/>
              </a:lnSpc>
              <a:spcBef>
                <a:spcPct val="0"/>
              </a:spcBef>
              <a:buNone/>
              <a:defRPr sz="5400" b="1" kern="1200">
                <a:solidFill>
                  <a:schemeClr val="tx1"/>
                </a:solidFill>
                <a:latin typeface="+mj-lt"/>
                <a:ea typeface="+mj-ea"/>
                <a:cs typeface="+mj-cs"/>
              </a:defRPr>
            </a:lvl1pPr>
          </a:lstStyle>
          <a:p>
            <a:pPr marL="857250" indent="-857250" algn="l">
              <a:lnSpc>
                <a:spcPct val="150000"/>
              </a:lnSpc>
              <a:buFont typeface="+mj-lt"/>
              <a:buAutoNum type="romanUcPeriod"/>
            </a:pPr>
            <a:r>
              <a:rPr lang="hr-HR" sz="4000" b="0" dirty="0" smtClean="0"/>
              <a:t>Uzorak i metodologija</a:t>
            </a:r>
          </a:p>
          <a:p>
            <a:pPr marL="857250" indent="-857250" algn="l">
              <a:lnSpc>
                <a:spcPct val="150000"/>
              </a:lnSpc>
              <a:buFont typeface="+mj-lt"/>
              <a:buAutoNum type="romanUcPeriod"/>
            </a:pPr>
            <a:r>
              <a:rPr lang="hr-HR" sz="4000" b="0" dirty="0" smtClean="0"/>
              <a:t>Pregled pitanja</a:t>
            </a:r>
          </a:p>
          <a:p>
            <a:pPr marL="857250" indent="-857250" algn="l">
              <a:lnSpc>
                <a:spcPct val="150000"/>
              </a:lnSpc>
              <a:buFont typeface="+mj-lt"/>
              <a:buAutoNum type="romanUcPeriod"/>
            </a:pPr>
            <a:r>
              <a:rPr lang="hr-HR" sz="4000" b="0" dirty="0" smtClean="0"/>
              <a:t>Ključni nalazi</a:t>
            </a:r>
          </a:p>
          <a:p>
            <a:pPr marL="857250" indent="-857250" algn="l">
              <a:lnSpc>
                <a:spcPct val="150000"/>
              </a:lnSpc>
              <a:buFont typeface="+mj-lt"/>
              <a:buAutoNum type="romanUcPeriod"/>
            </a:pPr>
            <a:r>
              <a:rPr lang="hr-HR" sz="4000" b="0" dirty="0" smtClean="0"/>
              <a:t>Pregled rezultata</a:t>
            </a:r>
          </a:p>
          <a:p>
            <a:pPr marL="857250" indent="-857250" algn="l">
              <a:lnSpc>
                <a:spcPct val="150000"/>
              </a:lnSpc>
              <a:buFont typeface="+mj-lt"/>
              <a:buAutoNum type="romanUcPeriod"/>
            </a:pPr>
            <a:r>
              <a:rPr lang="hr-HR" sz="4000" dirty="0" smtClean="0"/>
              <a:t>Dodatak – način zaprimanja rezervacija</a:t>
            </a:r>
          </a:p>
          <a:p>
            <a:pPr marL="857250" indent="-857250" algn="l">
              <a:lnSpc>
                <a:spcPct val="150000"/>
              </a:lnSpc>
              <a:buFont typeface="+mj-lt"/>
              <a:buAutoNum type="romanUcPeriod"/>
            </a:pPr>
            <a:endParaRPr lang="hr-HR" sz="4000" dirty="0" smtClean="0"/>
          </a:p>
        </p:txBody>
      </p:sp>
    </p:spTree>
    <p:extLst>
      <p:ext uri="{BB962C8B-B14F-4D97-AF65-F5344CB8AC3E}">
        <p14:creationId xmlns:p14="http://schemas.microsoft.com/office/powerpoint/2010/main" val="22718418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50000"/>
              </a:lnSpc>
            </a:pPr>
            <a:r>
              <a:rPr lang="hr-HR" sz="3200" b="0" dirty="0" smtClean="0">
                <a:latin typeface="+mn-lt"/>
              </a:rPr>
              <a:t>Kada je u pitanju snižavanje cijena, iznajmljivači koji surađuju s domaćim turističkim agencija u većem broju nisu spuštali cijene, dok oni koji rade s vodećim online kanalima prodaje i izravno spuštaju cijene u znatno većem broju.</a:t>
            </a:r>
            <a:endParaRPr lang="hr-HR" sz="3200" b="0" dirty="0">
              <a:latin typeface="+mn-lt"/>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4260420073"/>
              </p:ext>
            </p:extLst>
          </p:nvPr>
        </p:nvGraphicFramePr>
        <p:xfrm>
          <a:off x="3761581" y="3651250"/>
          <a:ext cx="16859250" cy="8702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388999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hr-HR" sz="3200" b="0" dirty="0" smtClean="0">
                <a:latin typeface="+mn-lt"/>
              </a:rPr>
              <a:t>Smanjenje i otkazivanje rezervacija ne razlikuje se s obzirom na način zaprimanja rezervacija. </a:t>
            </a:r>
            <a:endParaRPr lang="hr-HR" sz="3200" b="0" dirty="0">
              <a:latin typeface="+mn-lt"/>
            </a:endParaRP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4169577622"/>
              </p:ext>
            </p:extLst>
          </p:nvPr>
        </p:nvGraphicFramePr>
        <p:xfrm>
          <a:off x="1676400"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1"/>
            <p:extLst>
              <p:ext uri="{D42A27DB-BD31-4B8C-83A1-F6EECF244321}">
                <p14:modId xmlns:p14="http://schemas.microsoft.com/office/powerpoint/2010/main" val="3372427534"/>
              </p:ext>
            </p:extLst>
          </p:nvPr>
        </p:nvGraphicFramePr>
        <p:xfrm>
          <a:off x="12342813" y="3651250"/>
          <a:ext cx="10363200"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3127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50000"/>
              </a:lnSpc>
            </a:pPr>
            <a:r>
              <a:rPr lang="hr-HR" dirty="0" smtClean="0"/>
              <a:t>Sadržaj</a:t>
            </a:r>
            <a:endParaRPr lang="hr-HR" i="1" dirty="0"/>
          </a:p>
        </p:txBody>
      </p:sp>
      <p:sp>
        <p:nvSpPr>
          <p:cNvPr id="10" name="Title 1"/>
          <p:cNvSpPr txBox="1">
            <a:spLocks/>
          </p:cNvSpPr>
          <p:nvPr/>
        </p:nvSpPr>
        <p:spPr>
          <a:xfrm>
            <a:off x="1676291" y="3381376"/>
            <a:ext cx="21526608" cy="8117204"/>
          </a:xfrm>
          <a:prstGeom prst="rect">
            <a:avLst/>
          </a:prstGeom>
        </p:spPr>
        <p:txBody>
          <a:bodyPr vert="horz" lIns="91440" tIns="45720" rIns="91440" bIns="45720" rtlCol="0" anchor="ctr">
            <a:noAutofit/>
          </a:bodyPr>
          <a:lstStyle>
            <a:lvl1pPr algn="ctr" defTabSz="1828709" rtl="0" eaLnBrk="1" latinLnBrk="0" hangingPunct="1">
              <a:lnSpc>
                <a:spcPct val="90000"/>
              </a:lnSpc>
              <a:spcBef>
                <a:spcPct val="0"/>
              </a:spcBef>
              <a:buNone/>
              <a:defRPr sz="5400" b="1" kern="1200">
                <a:solidFill>
                  <a:schemeClr val="tx1"/>
                </a:solidFill>
                <a:latin typeface="+mj-lt"/>
                <a:ea typeface="+mj-ea"/>
                <a:cs typeface="+mj-cs"/>
              </a:defRPr>
            </a:lvl1pPr>
          </a:lstStyle>
          <a:p>
            <a:pPr marL="857250" indent="-857250" algn="l">
              <a:lnSpc>
                <a:spcPct val="150000"/>
              </a:lnSpc>
              <a:buFont typeface="+mj-lt"/>
              <a:buAutoNum type="romanUcPeriod"/>
            </a:pPr>
            <a:r>
              <a:rPr lang="hr-HR" sz="4000" b="0" dirty="0" smtClean="0"/>
              <a:t>Uzorak i metodologija</a:t>
            </a:r>
          </a:p>
          <a:p>
            <a:pPr marL="857250" indent="-857250" algn="l">
              <a:lnSpc>
                <a:spcPct val="150000"/>
              </a:lnSpc>
              <a:buFont typeface="+mj-lt"/>
              <a:buAutoNum type="romanUcPeriod"/>
            </a:pPr>
            <a:r>
              <a:rPr lang="hr-HR" sz="4000" b="0" dirty="0" smtClean="0"/>
              <a:t>Pregled pitanja</a:t>
            </a:r>
          </a:p>
          <a:p>
            <a:pPr marL="857250" indent="-857250" algn="l">
              <a:lnSpc>
                <a:spcPct val="150000"/>
              </a:lnSpc>
              <a:buFont typeface="+mj-lt"/>
              <a:buAutoNum type="romanUcPeriod"/>
            </a:pPr>
            <a:r>
              <a:rPr lang="hr-HR" sz="4000" b="0" dirty="0" smtClean="0"/>
              <a:t>Ključni nalazi</a:t>
            </a:r>
          </a:p>
          <a:p>
            <a:pPr marL="857250" indent="-857250" algn="l">
              <a:lnSpc>
                <a:spcPct val="150000"/>
              </a:lnSpc>
              <a:buFont typeface="+mj-lt"/>
              <a:buAutoNum type="romanUcPeriod"/>
            </a:pPr>
            <a:r>
              <a:rPr lang="hr-HR" sz="4000" b="0" dirty="0" smtClean="0"/>
              <a:t>Pregled rezultata</a:t>
            </a:r>
          </a:p>
          <a:p>
            <a:pPr marL="857250" indent="-857250" algn="l">
              <a:lnSpc>
                <a:spcPct val="150000"/>
              </a:lnSpc>
              <a:buFont typeface="+mj-lt"/>
              <a:buAutoNum type="romanUcPeriod"/>
            </a:pPr>
            <a:r>
              <a:rPr lang="hr-HR" sz="4000" dirty="0" smtClean="0"/>
              <a:t>Dodatak – vrsta objekta koji se iznajmljuje</a:t>
            </a:r>
          </a:p>
          <a:p>
            <a:pPr marL="857250" indent="-857250" algn="l">
              <a:lnSpc>
                <a:spcPct val="150000"/>
              </a:lnSpc>
              <a:buFont typeface="+mj-lt"/>
              <a:buAutoNum type="romanUcPeriod"/>
            </a:pPr>
            <a:endParaRPr lang="hr-HR" sz="4000" dirty="0" smtClean="0"/>
          </a:p>
        </p:txBody>
      </p:sp>
    </p:spTree>
    <p:extLst>
      <p:ext uri="{BB962C8B-B14F-4D97-AF65-F5344CB8AC3E}">
        <p14:creationId xmlns:p14="http://schemas.microsoft.com/office/powerpoint/2010/main" val="35741954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50000"/>
              </a:lnSpc>
            </a:pPr>
            <a:r>
              <a:rPr lang="hr-HR" sz="3200" b="0" dirty="0" smtClean="0">
                <a:latin typeface="+mn-lt"/>
              </a:rPr>
              <a:t>Najveći dio iznajmljivača iznajmljuje sobe ili apartmane (83%). Manji dio (16%) kuće za odmor. Među njima je značajna razlika u </a:t>
            </a:r>
            <a:r>
              <a:rPr lang="hr-HR" sz="3200" b="0" dirty="0" err="1" smtClean="0">
                <a:latin typeface="+mn-lt"/>
              </a:rPr>
              <a:t>sezonalnosti</a:t>
            </a:r>
            <a:r>
              <a:rPr lang="hr-HR" sz="3200" b="0" dirty="0" smtClean="0">
                <a:latin typeface="+mn-lt"/>
              </a:rPr>
              <a:t> rada – kuće za odmor znatno se češće od apartmana iznajmljuju sezonski.</a:t>
            </a:r>
            <a:endParaRPr lang="hr-HR" sz="3200" b="0" dirty="0">
              <a:latin typeface="+mn-lt"/>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023614512"/>
              </p:ext>
            </p:extLst>
          </p:nvPr>
        </p:nvGraphicFramePr>
        <p:xfrm>
          <a:off x="1676400"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1"/>
            <p:extLst>
              <p:ext uri="{D42A27DB-BD31-4B8C-83A1-F6EECF244321}">
                <p14:modId xmlns:p14="http://schemas.microsoft.com/office/powerpoint/2010/main" val="739124641"/>
              </p:ext>
            </p:extLst>
          </p:nvPr>
        </p:nvGraphicFramePr>
        <p:xfrm>
          <a:off x="12577763" y="3651250"/>
          <a:ext cx="10361612"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10896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50000"/>
              </a:lnSpc>
            </a:pPr>
            <a:r>
              <a:rPr lang="hr-HR" sz="3200" b="0" dirty="0" smtClean="0">
                <a:latin typeface="+mn-lt"/>
              </a:rPr>
              <a:t>Obje vrste smještaja najčešće se rezerviraju putem vodećih online kanala. No, kuće za odmor češće od apartmana rezerviraju se putem domaćih turističkih agencija, a apartmani češće izravno.</a:t>
            </a:r>
            <a:endParaRPr lang="hr-HR" sz="3200" b="0" dirty="0">
              <a:latin typeface="+mn-lt"/>
            </a:endParaRP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1745066310"/>
              </p:ext>
            </p:extLst>
          </p:nvPr>
        </p:nvGraphicFramePr>
        <p:xfrm>
          <a:off x="7009606"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7412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50000"/>
              </a:lnSpc>
            </a:pPr>
            <a:r>
              <a:rPr lang="hr-HR" sz="3200" b="0" dirty="0" smtClean="0">
                <a:latin typeface="+mn-lt"/>
              </a:rPr>
              <a:t>Postoje i razlike u korigiranju cijena među iznajmljivačima soba ili apartmana i kuća za odmor: iznajmljivači soba i apartmana u većem udjelu od onih koji iznajmljuju kuće za odmor spustili su cijene za 20-30% i 40-50%, dok iznajmljivači kuća za odmor u većem udjelu izjavljuju kako nisu snižavali cijene u odnosu na 2019. godinu.</a:t>
            </a:r>
            <a:endParaRPr lang="hr-HR" sz="3200" b="0" dirty="0">
              <a:latin typeface="+mn-lt"/>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290203974"/>
              </p:ext>
            </p:extLst>
          </p:nvPr>
        </p:nvGraphicFramePr>
        <p:xfrm>
          <a:off x="1676400" y="3651250"/>
          <a:ext cx="21029613" cy="8702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17031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1676291" y="1272988"/>
            <a:ext cx="21029831" cy="2108388"/>
          </a:xfrm>
        </p:spPr>
        <p:txBody>
          <a:bodyPr>
            <a:normAutofit/>
          </a:bodyPr>
          <a:lstStyle/>
          <a:p>
            <a:pPr algn="l">
              <a:lnSpc>
                <a:spcPct val="150000"/>
              </a:lnSpc>
            </a:pPr>
            <a:r>
              <a:rPr lang="hr-HR" sz="3200" b="0" dirty="0" smtClean="0">
                <a:latin typeface="+mn-lt"/>
              </a:rPr>
              <a:t>Najveći udio anketiranih pružatelja usluga ima kategoriziranu samo jednu smještajnu jedinicu (43%) i četiri stalna kreveta (21%)</a:t>
            </a:r>
            <a:endParaRPr lang="hr-HR" sz="3200" b="0" dirty="0">
              <a:latin typeface="+mn-lt"/>
            </a:endParaRP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3434926563"/>
              </p:ext>
            </p:extLst>
          </p:nvPr>
        </p:nvGraphicFramePr>
        <p:xfrm>
          <a:off x="1676400"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ontent Placeholder 12"/>
          <p:cNvGraphicFramePr>
            <a:graphicFrameLocks noGrp="1"/>
          </p:cNvGraphicFramePr>
          <p:nvPr>
            <p:ph sz="half" idx="1"/>
            <p:extLst>
              <p:ext uri="{D42A27DB-BD31-4B8C-83A1-F6EECF244321}">
                <p14:modId xmlns:p14="http://schemas.microsoft.com/office/powerpoint/2010/main" val="2777485362"/>
              </p:ext>
            </p:extLst>
          </p:nvPr>
        </p:nvGraphicFramePr>
        <p:xfrm>
          <a:off x="12298363" y="3651250"/>
          <a:ext cx="10361612"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83030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50000"/>
              </a:lnSpc>
            </a:pPr>
            <a:r>
              <a:rPr lang="hr-HR" sz="3200" b="0" dirty="0" smtClean="0">
                <a:latin typeface="+mn-lt"/>
              </a:rPr>
              <a:t>Kada je u pitanju </a:t>
            </a:r>
            <a:r>
              <a:rPr lang="hr-HR" sz="3200" dirty="0" smtClean="0">
                <a:latin typeface="+mn-lt"/>
              </a:rPr>
              <a:t>smanjen broj rezervacija</a:t>
            </a:r>
            <a:r>
              <a:rPr lang="hr-HR" sz="3200" b="0" dirty="0" smtClean="0">
                <a:latin typeface="+mn-lt"/>
              </a:rPr>
              <a:t>, iako ih bilježe obje skupine u velikom udjelu, znatno ih više osjećaju iznajmljivači soba i apartmana nego kuća za odmor. Kod </a:t>
            </a:r>
            <a:r>
              <a:rPr lang="hr-HR" sz="3200" dirty="0" smtClean="0">
                <a:latin typeface="+mn-lt"/>
              </a:rPr>
              <a:t>otkazivanja rezervacija </a:t>
            </a:r>
            <a:r>
              <a:rPr lang="hr-HR" sz="3200" b="0" dirty="0" smtClean="0">
                <a:latin typeface="+mn-lt"/>
              </a:rPr>
              <a:t>ne postoje razlike s obzirom na vrstu smještaja – obje skupine u visokom udjelu izjavljuju kako imaju otkazane rezervacije.</a:t>
            </a:r>
            <a:endParaRPr lang="hr-HR" sz="3200" b="0" dirty="0">
              <a:latin typeface="+mn-lt"/>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509529976"/>
              </p:ext>
            </p:extLst>
          </p:nvPr>
        </p:nvGraphicFramePr>
        <p:xfrm>
          <a:off x="1676400"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1"/>
            <p:extLst>
              <p:ext uri="{D42A27DB-BD31-4B8C-83A1-F6EECF244321}">
                <p14:modId xmlns:p14="http://schemas.microsoft.com/office/powerpoint/2010/main" val="3514876152"/>
              </p:ext>
            </p:extLst>
          </p:nvPr>
        </p:nvGraphicFramePr>
        <p:xfrm>
          <a:off x="12342813" y="3651250"/>
          <a:ext cx="10363200"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975413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50000"/>
              </a:lnSpc>
            </a:pPr>
            <a:r>
              <a:rPr lang="hr-HR" sz="3200" b="0" dirty="0" smtClean="0">
                <a:latin typeface="+mn-lt"/>
              </a:rPr>
              <a:t>Kada su u pitanju mjere Vlade RH i lokalnih i županijskih tijela, ne postoje razlike u korištenju i/ili korisnosti mjera s obzirom na vrstu smještaja koji se iznajmljuje.</a:t>
            </a:r>
            <a:endParaRPr lang="hr-HR" sz="3200" b="0" dirty="0">
              <a:latin typeface="+mn-lt"/>
            </a:endParaRPr>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2147933335"/>
              </p:ext>
            </p:extLst>
          </p:nvPr>
        </p:nvGraphicFramePr>
        <p:xfrm>
          <a:off x="1676400" y="3651250"/>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1"/>
            <p:extLst>
              <p:ext uri="{D42A27DB-BD31-4B8C-83A1-F6EECF244321}">
                <p14:modId xmlns:p14="http://schemas.microsoft.com/office/powerpoint/2010/main" val="1004712037"/>
              </p:ext>
            </p:extLst>
          </p:nvPr>
        </p:nvGraphicFramePr>
        <p:xfrm>
          <a:off x="12687300" y="3917950"/>
          <a:ext cx="10363200"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654932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272988"/>
            <a:ext cx="21640799" cy="2108388"/>
          </a:xfrm>
        </p:spPr>
        <p:txBody>
          <a:bodyPr>
            <a:noAutofit/>
          </a:bodyPr>
          <a:lstStyle/>
          <a:p>
            <a:pPr algn="just">
              <a:lnSpc>
                <a:spcPct val="150000"/>
              </a:lnSpc>
            </a:pPr>
            <a:r>
              <a:rPr lang="hr-HR" sz="2800" b="0" dirty="0" smtClean="0">
                <a:latin typeface="+mn-lt"/>
              </a:rPr>
              <a:t>Znatno više iznajmljivača soba i apartmana izjavljuje kako nema kredit nego što je to slučaj kod iznajmljivača kuća za odmor. Kada je u pitanju potreba za moratorijem na postojeće kredite, iznajmljivači kuća znatno češće izjavljuju kako nemaju potrebu za moratorijem na kredit. Kada je u pitanju novo zaduživanje do iduće sezone, vrsta smještaja koji se iznajmljuje ne dovodi do razlike u omjeru onih koji imaju potrebu za novim kreditiranjem.</a:t>
            </a:r>
            <a:endParaRPr lang="hr-HR" sz="2800" b="0" dirty="0">
              <a:latin typeface="+mn-lt"/>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436870552"/>
              </p:ext>
            </p:extLst>
          </p:nvPr>
        </p:nvGraphicFramePr>
        <p:xfrm>
          <a:off x="1676400" y="3898900"/>
          <a:ext cx="10363200" cy="870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1"/>
            <p:extLst>
              <p:ext uri="{D42A27DB-BD31-4B8C-83A1-F6EECF244321}">
                <p14:modId xmlns:p14="http://schemas.microsoft.com/office/powerpoint/2010/main" val="1613741636"/>
              </p:ext>
            </p:extLst>
          </p:nvPr>
        </p:nvGraphicFramePr>
        <p:xfrm>
          <a:off x="12820650" y="3898900"/>
          <a:ext cx="10363200" cy="8702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65606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77988" y="11245670"/>
            <a:ext cx="21015435" cy="1003839"/>
          </a:xfrm>
        </p:spPr>
        <p:txBody>
          <a:bodyPr>
            <a:normAutofit/>
          </a:bodyPr>
          <a:lstStyle/>
          <a:p>
            <a:pPr algn="ctr">
              <a:lnSpc>
                <a:spcPct val="150000"/>
              </a:lnSpc>
            </a:pPr>
            <a:r>
              <a:rPr lang="hr-HR" sz="3600" b="1" dirty="0" smtClean="0">
                <a:solidFill>
                  <a:schemeClr val="tx1"/>
                </a:solidFill>
              </a:rPr>
              <a:t>KRAJ</a:t>
            </a:r>
            <a:endParaRPr lang="hr-HR" sz="3600" b="1" dirty="0">
              <a:solidFill>
                <a:schemeClr val="tx1"/>
              </a:solidFill>
            </a:endParaRPr>
          </a:p>
        </p:txBody>
      </p:sp>
    </p:spTree>
    <p:extLst>
      <p:ext uri="{BB962C8B-B14F-4D97-AF65-F5344CB8AC3E}">
        <p14:creationId xmlns:p14="http://schemas.microsoft.com/office/powerpoint/2010/main" val="241238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50000"/>
              </a:lnSpc>
            </a:pPr>
            <a:r>
              <a:rPr lang="hr-HR" dirty="0" smtClean="0"/>
              <a:t>Sadržaj</a:t>
            </a:r>
            <a:endParaRPr lang="hr-HR" i="1" dirty="0"/>
          </a:p>
        </p:txBody>
      </p:sp>
      <p:sp>
        <p:nvSpPr>
          <p:cNvPr id="10" name="Title 1"/>
          <p:cNvSpPr txBox="1">
            <a:spLocks/>
          </p:cNvSpPr>
          <p:nvPr/>
        </p:nvSpPr>
        <p:spPr>
          <a:xfrm>
            <a:off x="1676291" y="3381376"/>
            <a:ext cx="21526608" cy="8117204"/>
          </a:xfrm>
          <a:prstGeom prst="rect">
            <a:avLst/>
          </a:prstGeom>
        </p:spPr>
        <p:txBody>
          <a:bodyPr vert="horz" lIns="91440" tIns="45720" rIns="91440" bIns="45720" rtlCol="0" anchor="ctr">
            <a:noAutofit/>
          </a:bodyPr>
          <a:lstStyle>
            <a:lvl1pPr algn="ctr" defTabSz="1828709" rtl="0" eaLnBrk="1" latinLnBrk="0" hangingPunct="1">
              <a:lnSpc>
                <a:spcPct val="90000"/>
              </a:lnSpc>
              <a:spcBef>
                <a:spcPct val="0"/>
              </a:spcBef>
              <a:buNone/>
              <a:defRPr sz="5400" b="1" kern="1200">
                <a:solidFill>
                  <a:schemeClr val="tx1"/>
                </a:solidFill>
                <a:latin typeface="+mj-lt"/>
                <a:ea typeface="+mj-ea"/>
                <a:cs typeface="+mj-cs"/>
              </a:defRPr>
            </a:lvl1pPr>
          </a:lstStyle>
          <a:p>
            <a:pPr marL="857250" indent="-857250" algn="l">
              <a:lnSpc>
                <a:spcPct val="150000"/>
              </a:lnSpc>
              <a:buFont typeface="+mj-lt"/>
              <a:buAutoNum type="romanUcPeriod"/>
            </a:pPr>
            <a:r>
              <a:rPr lang="hr-HR" sz="4000" b="0" dirty="0" smtClean="0"/>
              <a:t>Uzorak i metodologija</a:t>
            </a:r>
          </a:p>
          <a:p>
            <a:pPr marL="857250" indent="-857250" algn="l">
              <a:lnSpc>
                <a:spcPct val="150000"/>
              </a:lnSpc>
              <a:buFont typeface="+mj-lt"/>
              <a:buAutoNum type="romanUcPeriod"/>
            </a:pPr>
            <a:r>
              <a:rPr lang="hr-HR" sz="4000" dirty="0" smtClean="0"/>
              <a:t>Pregled pitanja</a:t>
            </a:r>
          </a:p>
          <a:p>
            <a:pPr marL="857250" indent="-857250" algn="l">
              <a:lnSpc>
                <a:spcPct val="150000"/>
              </a:lnSpc>
              <a:buFont typeface="+mj-lt"/>
              <a:buAutoNum type="romanUcPeriod"/>
            </a:pPr>
            <a:r>
              <a:rPr lang="hr-HR" sz="4000" b="0" dirty="0" smtClean="0"/>
              <a:t>Ključni nalazi</a:t>
            </a:r>
          </a:p>
          <a:p>
            <a:pPr marL="857250" indent="-857250" algn="l">
              <a:lnSpc>
                <a:spcPct val="150000"/>
              </a:lnSpc>
              <a:buFont typeface="+mj-lt"/>
              <a:buAutoNum type="romanUcPeriod"/>
            </a:pPr>
            <a:r>
              <a:rPr lang="hr-HR" sz="4000" b="0" dirty="0" smtClean="0"/>
              <a:t>Pregled rezultata</a:t>
            </a:r>
          </a:p>
          <a:p>
            <a:pPr marL="857250" indent="-857250" algn="l">
              <a:lnSpc>
                <a:spcPct val="150000"/>
              </a:lnSpc>
              <a:buFont typeface="+mj-lt"/>
              <a:buAutoNum type="romanUcPeriod"/>
            </a:pPr>
            <a:r>
              <a:rPr lang="hr-HR" sz="4000" b="0" dirty="0" smtClean="0"/>
              <a:t>Dodatak</a:t>
            </a:r>
            <a:endParaRPr lang="hr-HR" sz="4000" dirty="0" smtClean="0"/>
          </a:p>
          <a:p>
            <a:pPr marL="857250" indent="-857250" algn="l">
              <a:lnSpc>
                <a:spcPct val="150000"/>
              </a:lnSpc>
              <a:buFont typeface="+mj-lt"/>
              <a:buAutoNum type="romanUcPeriod"/>
            </a:pPr>
            <a:endParaRPr lang="hr-HR" sz="4000" dirty="0" smtClean="0"/>
          </a:p>
        </p:txBody>
      </p:sp>
    </p:spTree>
    <p:extLst>
      <p:ext uri="{BB962C8B-B14F-4D97-AF65-F5344CB8AC3E}">
        <p14:creationId xmlns:p14="http://schemas.microsoft.com/office/powerpoint/2010/main" val="767420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2050" y="1272988"/>
            <a:ext cx="5478889" cy="1111624"/>
          </a:xfrm>
        </p:spPr>
        <p:txBody>
          <a:bodyPr>
            <a:noAutofit/>
          </a:bodyPr>
          <a:lstStyle/>
          <a:p>
            <a:pPr algn="l">
              <a:lnSpc>
                <a:spcPct val="150000"/>
              </a:lnSpc>
            </a:pPr>
            <a:r>
              <a:rPr lang="hr-HR" sz="3200" dirty="0" smtClean="0">
                <a:latin typeface="+mn-lt"/>
              </a:rPr>
              <a:t>Pregled pitanja</a:t>
            </a:r>
            <a:endParaRPr lang="hr-HR" sz="3200" i="1" dirty="0">
              <a:latin typeface="+mn-lt"/>
            </a:endParaRPr>
          </a:p>
        </p:txBody>
      </p:sp>
      <p:pic>
        <p:nvPicPr>
          <p:cNvPr id="3" name="Picture 2"/>
          <p:cNvPicPr>
            <a:picLocks noChangeAspect="1"/>
          </p:cNvPicPr>
          <p:nvPr/>
        </p:nvPicPr>
        <p:blipFill>
          <a:blip r:embed="rId3"/>
          <a:stretch>
            <a:fillRect/>
          </a:stretch>
        </p:blipFill>
        <p:spPr>
          <a:xfrm>
            <a:off x="1529481" y="3436262"/>
            <a:ext cx="5760720" cy="8098536"/>
          </a:xfrm>
          <a:prstGeom prst="rect">
            <a:avLst/>
          </a:prstGeom>
        </p:spPr>
      </p:pic>
      <p:pic>
        <p:nvPicPr>
          <p:cNvPr id="4" name="Picture 3"/>
          <p:cNvPicPr>
            <a:picLocks noChangeAspect="1"/>
          </p:cNvPicPr>
          <p:nvPr/>
        </p:nvPicPr>
        <p:blipFill>
          <a:blip r:embed="rId4"/>
          <a:stretch>
            <a:fillRect/>
          </a:stretch>
        </p:blipFill>
        <p:spPr>
          <a:xfrm>
            <a:off x="6430486" y="3436262"/>
            <a:ext cx="5760720" cy="8918448"/>
          </a:xfrm>
          <a:prstGeom prst="rect">
            <a:avLst/>
          </a:prstGeom>
        </p:spPr>
      </p:pic>
      <p:pic>
        <p:nvPicPr>
          <p:cNvPr id="8" name="Picture 7"/>
          <p:cNvPicPr>
            <a:picLocks noChangeAspect="1"/>
          </p:cNvPicPr>
          <p:nvPr/>
        </p:nvPicPr>
        <p:blipFill>
          <a:blip r:embed="rId5"/>
          <a:stretch>
            <a:fillRect/>
          </a:stretch>
        </p:blipFill>
        <p:spPr>
          <a:xfrm>
            <a:off x="11641669" y="3436262"/>
            <a:ext cx="5760720" cy="8918448"/>
          </a:xfrm>
          <a:prstGeom prst="rect">
            <a:avLst/>
          </a:prstGeom>
        </p:spPr>
      </p:pic>
      <p:pic>
        <p:nvPicPr>
          <p:cNvPr id="9" name="Picture 8"/>
          <p:cNvPicPr>
            <a:picLocks noChangeAspect="1"/>
          </p:cNvPicPr>
          <p:nvPr/>
        </p:nvPicPr>
        <p:blipFill>
          <a:blip r:embed="rId6"/>
          <a:stretch>
            <a:fillRect/>
          </a:stretch>
        </p:blipFill>
        <p:spPr>
          <a:xfrm>
            <a:off x="16852852" y="3436262"/>
            <a:ext cx="5760720" cy="8709660"/>
          </a:xfrm>
          <a:prstGeom prst="rect">
            <a:avLst/>
          </a:prstGeom>
        </p:spPr>
      </p:pic>
    </p:spTree>
    <p:extLst>
      <p:ext uri="{BB962C8B-B14F-4D97-AF65-F5344CB8AC3E}">
        <p14:creationId xmlns:p14="http://schemas.microsoft.com/office/powerpoint/2010/main" val="1168766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50000"/>
              </a:lnSpc>
            </a:pPr>
            <a:r>
              <a:rPr lang="hr-HR" dirty="0" smtClean="0"/>
              <a:t>Sadržaj</a:t>
            </a:r>
            <a:endParaRPr lang="hr-HR" i="1" dirty="0"/>
          </a:p>
        </p:txBody>
      </p:sp>
      <p:sp>
        <p:nvSpPr>
          <p:cNvPr id="10" name="Title 1"/>
          <p:cNvSpPr txBox="1">
            <a:spLocks/>
          </p:cNvSpPr>
          <p:nvPr/>
        </p:nvSpPr>
        <p:spPr>
          <a:xfrm>
            <a:off x="1676291" y="3381376"/>
            <a:ext cx="21526608" cy="8117204"/>
          </a:xfrm>
          <a:prstGeom prst="rect">
            <a:avLst/>
          </a:prstGeom>
        </p:spPr>
        <p:txBody>
          <a:bodyPr vert="horz" lIns="91440" tIns="45720" rIns="91440" bIns="45720" rtlCol="0" anchor="ctr">
            <a:noAutofit/>
          </a:bodyPr>
          <a:lstStyle>
            <a:lvl1pPr algn="ctr" defTabSz="1828709" rtl="0" eaLnBrk="1" latinLnBrk="0" hangingPunct="1">
              <a:lnSpc>
                <a:spcPct val="90000"/>
              </a:lnSpc>
              <a:spcBef>
                <a:spcPct val="0"/>
              </a:spcBef>
              <a:buNone/>
              <a:defRPr sz="5400" b="1" kern="1200">
                <a:solidFill>
                  <a:schemeClr val="tx1"/>
                </a:solidFill>
                <a:latin typeface="+mj-lt"/>
                <a:ea typeface="+mj-ea"/>
                <a:cs typeface="+mj-cs"/>
              </a:defRPr>
            </a:lvl1pPr>
          </a:lstStyle>
          <a:p>
            <a:pPr marL="857250" indent="-857250" algn="l">
              <a:lnSpc>
                <a:spcPct val="150000"/>
              </a:lnSpc>
              <a:buFont typeface="+mj-lt"/>
              <a:buAutoNum type="romanUcPeriod"/>
            </a:pPr>
            <a:r>
              <a:rPr lang="hr-HR" sz="4000" b="0" dirty="0" smtClean="0"/>
              <a:t>Uzorak i metodologija</a:t>
            </a:r>
          </a:p>
          <a:p>
            <a:pPr marL="857250" indent="-857250" algn="l">
              <a:lnSpc>
                <a:spcPct val="150000"/>
              </a:lnSpc>
              <a:buFont typeface="+mj-lt"/>
              <a:buAutoNum type="romanUcPeriod"/>
            </a:pPr>
            <a:r>
              <a:rPr lang="hr-HR" sz="4000" b="0" dirty="0" smtClean="0"/>
              <a:t>Pregled pitanja</a:t>
            </a:r>
          </a:p>
          <a:p>
            <a:pPr marL="857250" indent="-857250" algn="l">
              <a:lnSpc>
                <a:spcPct val="150000"/>
              </a:lnSpc>
              <a:buFont typeface="+mj-lt"/>
              <a:buAutoNum type="romanUcPeriod"/>
            </a:pPr>
            <a:r>
              <a:rPr lang="hr-HR" sz="4000" dirty="0" smtClean="0"/>
              <a:t>Ključni nalazi</a:t>
            </a:r>
          </a:p>
          <a:p>
            <a:pPr marL="857250" indent="-857250" algn="l">
              <a:lnSpc>
                <a:spcPct val="150000"/>
              </a:lnSpc>
              <a:buFont typeface="+mj-lt"/>
              <a:buAutoNum type="romanUcPeriod"/>
            </a:pPr>
            <a:r>
              <a:rPr lang="hr-HR" sz="4000" b="0" dirty="0" smtClean="0"/>
              <a:t>Pregled rezultata</a:t>
            </a:r>
          </a:p>
          <a:p>
            <a:pPr marL="857250" indent="-857250" algn="l">
              <a:lnSpc>
                <a:spcPct val="150000"/>
              </a:lnSpc>
              <a:buFont typeface="+mj-lt"/>
              <a:buAutoNum type="romanUcPeriod"/>
            </a:pPr>
            <a:r>
              <a:rPr lang="hr-HR" sz="4000" b="0" dirty="0" smtClean="0"/>
              <a:t>Dodatak</a:t>
            </a:r>
            <a:endParaRPr lang="hr-HR" sz="4000" dirty="0" smtClean="0"/>
          </a:p>
          <a:p>
            <a:pPr marL="857250" indent="-857250" algn="l">
              <a:lnSpc>
                <a:spcPct val="150000"/>
              </a:lnSpc>
              <a:buFont typeface="+mj-lt"/>
              <a:buAutoNum type="romanUcPeriod"/>
            </a:pPr>
            <a:endParaRPr lang="hr-HR" sz="4000" dirty="0" smtClean="0"/>
          </a:p>
        </p:txBody>
      </p:sp>
    </p:spTree>
    <p:extLst>
      <p:ext uri="{BB962C8B-B14F-4D97-AF65-F5344CB8AC3E}">
        <p14:creationId xmlns:p14="http://schemas.microsoft.com/office/powerpoint/2010/main" val="4081451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291" y="1272988"/>
            <a:ext cx="21211303" cy="1613647"/>
          </a:xfrm>
        </p:spPr>
        <p:txBody>
          <a:bodyPr>
            <a:noAutofit/>
          </a:bodyPr>
          <a:lstStyle/>
          <a:p>
            <a:pPr algn="l">
              <a:lnSpc>
                <a:spcPct val="150000"/>
              </a:lnSpc>
            </a:pPr>
            <a:r>
              <a:rPr lang="hr-HR" sz="3200" dirty="0" smtClean="0">
                <a:latin typeface="+mn-lt"/>
              </a:rPr>
              <a:t>Ključni nalazi</a:t>
            </a:r>
            <a:endParaRPr lang="hr-HR" sz="3200" i="1" dirty="0">
              <a:latin typeface="+mn-lt"/>
            </a:endParaRPr>
          </a:p>
        </p:txBody>
      </p:sp>
      <p:sp>
        <p:nvSpPr>
          <p:cNvPr id="3" name="TextBox 2"/>
          <p:cNvSpPr txBox="1"/>
          <p:nvPr/>
        </p:nvSpPr>
        <p:spPr>
          <a:xfrm>
            <a:off x="1676291" y="2717988"/>
            <a:ext cx="21578156" cy="9694962"/>
          </a:xfrm>
          <a:prstGeom prst="rect">
            <a:avLst/>
          </a:prstGeom>
          <a:noFill/>
        </p:spPr>
        <p:txBody>
          <a:bodyPr wrap="square" rtlCol="0">
            <a:spAutoFit/>
          </a:bodyPr>
          <a:lstStyle/>
          <a:p>
            <a:pPr marL="457200" indent="-457200" algn="just">
              <a:lnSpc>
                <a:spcPct val="200000"/>
              </a:lnSpc>
              <a:buFont typeface="Wingdings" panose="05000000000000000000" pitchFamily="2" charset="2"/>
              <a:buChar char="Ø"/>
            </a:pPr>
            <a:r>
              <a:rPr lang="hr-HR" sz="2400" b="1" dirty="0"/>
              <a:t>Većina</a:t>
            </a:r>
            <a:r>
              <a:rPr lang="hr-HR" sz="2400" dirty="0"/>
              <a:t> anketiranih pružatelja usluga </a:t>
            </a:r>
            <a:r>
              <a:rPr lang="hr-HR" sz="2400" b="1" dirty="0"/>
              <a:t>radi sezonski </a:t>
            </a:r>
            <a:r>
              <a:rPr lang="hr-HR" sz="2400" dirty="0"/>
              <a:t>(</a:t>
            </a:r>
            <a:r>
              <a:rPr lang="hr-HR" sz="2400" dirty="0" smtClean="0"/>
              <a:t>62%), a sezonalnost </a:t>
            </a:r>
            <a:r>
              <a:rPr lang="hr-HR" sz="2400" dirty="0"/>
              <a:t>je pomaknuta prema drugoj polovini </a:t>
            </a:r>
            <a:r>
              <a:rPr lang="hr-HR" sz="2400" dirty="0" smtClean="0"/>
              <a:t>godine</a:t>
            </a:r>
          </a:p>
          <a:p>
            <a:pPr marL="457200" indent="-457200" algn="just">
              <a:lnSpc>
                <a:spcPct val="200000"/>
              </a:lnSpc>
              <a:buFont typeface="Wingdings" panose="05000000000000000000" pitchFamily="2" charset="2"/>
              <a:buChar char="Ø"/>
            </a:pPr>
            <a:r>
              <a:rPr lang="hr-HR" sz="2400" dirty="0" smtClean="0"/>
              <a:t>Najveći udio (60%) </a:t>
            </a:r>
            <a:r>
              <a:rPr lang="hr-HR" sz="2400" b="1" dirty="0" smtClean="0"/>
              <a:t>rezervacija zaprima se putem vodećih online kanala prodaje </a:t>
            </a:r>
            <a:r>
              <a:rPr lang="hr-HR" sz="2400" dirty="0" smtClean="0"/>
              <a:t>a manji dio izravno (30%) ili putem domaćih turističkih agencija (11%)</a:t>
            </a:r>
          </a:p>
          <a:p>
            <a:pPr marL="457200" indent="-457200" algn="just">
              <a:lnSpc>
                <a:spcPct val="200000"/>
              </a:lnSpc>
              <a:buFont typeface="Wingdings" panose="05000000000000000000" pitchFamily="2" charset="2"/>
              <a:buChar char="Ø"/>
            </a:pPr>
            <a:r>
              <a:rPr lang="hr-HR" sz="2400" b="1" dirty="0" smtClean="0"/>
              <a:t>Ključno emitivno tržište je Njemačka</a:t>
            </a:r>
            <a:r>
              <a:rPr lang="hr-HR" sz="2400" dirty="0" smtClean="0"/>
              <a:t>. Slijede ostale europske zemlje, Austrija i Italija te Slovenija.</a:t>
            </a:r>
          </a:p>
          <a:p>
            <a:pPr marL="457200" indent="-457200" algn="just">
              <a:lnSpc>
                <a:spcPct val="200000"/>
              </a:lnSpc>
              <a:buFont typeface="Wingdings" panose="05000000000000000000" pitchFamily="2" charset="2"/>
              <a:buChar char="Ø"/>
            </a:pPr>
            <a:r>
              <a:rPr lang="hr-HR" sz="2400" b="1" dirty="0" smtClean="0"/>
              <a:t>Tri četvrtine </a:t>
            </a:r>
            <a:r>
              <a:rPr lang="hr-HR" sz="2400" dirty="0" smtClean="0"/>
              <a:t>iznajmljivača </a:t>
            </a:r>
            <a:r>
              <a:rPr lang="hr-HR" sz="2400" b="1" dirty="0" smtClean="0"/>
              <a:t>snizilo je cijene</a:t>
            </a:r>
            <a:r>
              <a:rPr lang="hr-HR" sz="2400" dirty="0" smtClean="0"/>
              <a:t>, većinom do 30% u odnosu na prošlu sezonu</a:t>
            </a:r>
          </a:p>
          <a:p>
            <a:pPr marL="457200" indent="-457200" algn="just">
              <a:lnSpc>
                <a:spcPct val="200000"/>
              </a:lnSpc>
              <a:buFont typeface="Wingdings" panose="05000000000000000000" pitchFamily="2" charset="2"/>
              <a:buChar char="Ø"/>
            </a:pPr>
            <a:r>
              <a:rPr lang="hr-HR" sz="2400" b="1" dirty="0" smtClean="0"/>
              <a:t>95% ima smanjen broj, a 90% otkazivanja rezervacija</a:t>
            </a:r>
            <a:r>
              <a:rPr lang="hr-HR" sz="2400" dirty="0" smtClean="0"/>
              <a:t>, pri čemu gotovo trećina ima pad rezervacija veći od 80% u odnosu na 2019. godinu</a:t>
            </a:r>
          </a:p>
          <a:p>
            <a:pPr marL="457200" indent="-457200" algn="just">
              <a:lnSpc>
                <a:spcPct val="200000"/>
              </a:lnSpc>
              <a:buFont typeface="Wingdings" panose="05000000000000000000" pitchFamily="2" charset="2"/>
              <a:buChar char="Ø"/>
            </a:pPr>
            <a:r>
              <a:rPr lang="hr-HR" sz="2400" dirty="0" smtClean="0"/>
              <a:t>Pretrpljena financijska šteta najčešće je do 50.000Kn, a procjena štete u naredna 3 mjeseca do 100.000Kn</a:t>
            </a:r>
          </a:p>
          <a:p>
            <a:pPr marL="457200" indent="-457200" algn="just">
              <a:lnSpc>
                <a:spcPct val="200000"/>
              </a:lnSpc>
              <a:buFont typeface="Wingdings" panose="05000000000000000000" pitchFamily="2" charset="2"/>
              <a:buChar char="Ø"/>
            </a:pPr>
            <a:r>
              <a:rPr lang="hr-HR" sz="2400" b="1" dirty="0" smtClean="0"/>
              <a:t>53% imalo je pomoći od</a:t>
            </a:r>
            <a:r>
              <a:rPr lang="hr-HR" sz="2400" dirty="0" smtClean="0"/>
              <a:t> donesenih </a:t>
            </a:r>
            <a:r>
              <a:rPr lang="hr-HR" sz="2400" b="1" dirty="0" smtClean="0"/>
              <a:t>mjera Vlade RH</a:t>
            </a:r>
            <a:r>
              <a:rPr lang="hr-HR" sz="2400" dirty="0" smtClean="0"/>
              <a:t>, a tek </a:t>
            </a:r>
            <a:r>
              <a:rPr lang="hr-HR" sz="2400" b="1" dirty="0" smtClean="0"/>
              <a:t>18% koristilo je mjere lokalnih i županijskih tijela</a:t>
            </a:r>
          </a:p>
          <a:p>
            <a:pPr marL="457200" indent="-457200" algn="just">
              <a:lnSpc>
                <a:spcPct val="200000"/>
              </a:lnSpc>
              <a:buFont typeface="Wingdings" panose="05000000000000000000" pitchFamily="2" charset="2"/>
              <a:buChar char="Ø"/>
            </a:pPr>
            <a:r>
              <a:rPr lang="hr-HR" sz="2400" dirty="0" smtClean="0"/>
              <a:t>Oko </a:t>
            </a:r>
            <a:r>
              <a:rPr lang="hr-HR" sz="2400" b="1" dirty="0" smtClean="0"/>
              <a:t>20% ima potrebu za moratorijem postojećeg kredita</a:t>
            </a:r>
            <a:r>
              <a:rPr lang="hr-HR" sz="2400" dirty="0" smtClean="0"/>
              <a:t>. Sličan broj treba </a:t>
            </a:r>
            <a:r>
              <a:rPr lang="hr-HR" sz="2400" b="1" dirty="0" smtClean="0"/>
              <a:t>i novi kredit </a:t>
            </a:r>
            <a:r>
              <a:rPr lang="hr-HR" sz="2400" dirty="0" smtClean="0"/>
              <a:t>za opstanak do iduće sezone</a:t>
            </a:r>
          </a:p>
          <a:p>
            <a:pPr marL="457200" indent="-457200" algn="just">
              <a:lnSpc>
                <a:spcPct val="200000"/>
              </a:lnSpc>
              <a:buFont typeface="Wingdings" panose="05000000000000000000" pitchFamily="2" charset="2"/>
              <a:buChar char="Ø"/>
            </a:pPr>
            <a:r>
              <a:rPr lang="hr-HR" sz="2400" b="1" dirty="0" err="1" smtClean="0"/>
              <a:t>Sezonalnost</a:t>
            </a:r>
            <a:r>
              <a:rPr lang="hr-HR" sz="2400" b="1" dirty="0" smtClean="0"/>
              <a:t> rada </a:t>
            </a:r>
            <a:r>
              <a:rPr lang="hr-HR" sz="2400" dirty="0" smtClean="0"/>
              <a:t>povezana je s načinom zaprimanja rezervacija (cjelogodišnji iznajmljivači češće koriste online kanale prodaje), a </a:t>
            </a:r>
            <a:r>
              <a:rPr lang="hr-HR" sz="2400" b="1" dirty="0" smtClean="0"/>
              <a:t>utječe i na količinski pad rezervacija </a:t>
            </a:r>
            <a:r>
              <a:rPr lang="hr-HR" sz="2400" dirty="0" smtClean="0"/>
              <a:t>(cjelogodišnji češće prijavljuju pad od preko 80%), </a:t>
            </a:r>
            <a:r>
              <a:rPr lang="hr-HR" sz="2400" b="1" dirty="0" smtClean="0"/>
              <a:t>dosadašnju štetu </a:t>
            </a:r>
            <a:r>
              <a:rPr lang="hr-HR" sz="2400" dirty="0" smtClean="0"/>
              <a:t>(cjelogodišnji imaju više iznose štete u prvih 6 mjeseci od </a:t>
            </a:r>
            <a:r>
              <a:rPr lang="hr-HR" sz="2400" dirty="0" err="1" smtClean="0"/>
              <a:t>sezonalaca</a:t>
            </a:r>
            <a:r>
              <a:rPr lang="hr-HR" sz="2400" dirty="0" smtClean="0"/>
              <a:t>) </a:t>
            </a:r>
            <a:r>
              <a:rPr lang="hr-HR" sz="2400" b="1" dirty="0" smtClean="0"/>
              <a:t>i potrebu za moratorijem na postojeće i potrebu za dodatnim kreditima</a:t>
            </a:r>
          </a:p>
          <a:p>
            <a:pPr marL="457200" indent="-457200" algn="just">
              <a:lnSpc>
                <a:spcPct val="200000"/>
              </a:lnSpc>
              <a:buFont typeface="Wingdings" panose="05000000000000000000" pitchFamily="2" charset="2"/>
              <a:buChar char="Ø"/>
            </a:pPr>
            <a:r>
              <a:rPr lang="hr-HR" sz="2400" b="1" dirty="0" smtClean="0"/>
              <a:t>Vrsta smještaja </a:t>
            </a:r>
            <a:r>
              <a:rPr lang="hr-HR" sz="2400" dirty="0" smtClean="0"/>
              <a:t>koji se iznajmljuje (sobe i apartmani u odnosu na kuće za odmor) </a:t>
            </a:r>
            <a:r>
              <a:rPr lang="hr-HR" sz="2400" b="1" dirty="0" smtClean="0"/>
              <a:t>povezana je sa korigiranjem cijena </a:t>
            </a:r>
            <a:r>
              <a:rPr lang="hr-HR" sz="2400" dirty="0" smtClean="0"/>
              <a:t>(apartmani snižavali u većem udjelu i postotku cijene) </a:t>
            </a:r>
            <a:r>
              <a:rPr lang="hr-HR" sz="2400" b="1" smtClean="0"/>
              <a:t>i padom </a:t>
            </a:r>
            <a:r>
              <a:rPr lang="hr-HR" sz="2400" b="1" dirty="0" smtClean="0"/>
              <a:t>rezervacija </a:t>
            </a:r>
            <a:r>
              <a:rPr lang="hr-HR" sz="2400" dirty="0" smtClean="0"/>
              <a:t>(znatno više kod apartmana nego kuća za odmor) </a:t>
            </a:r>
            <a:endParaRPr lang="hr-HR" sz="2400" b="1" dirty="0"/>
          </a:p>
        </p:txBody>
      </p:sp>
    </p:spTree>
    <p:extLst>
      <p:ext uri="{BB962C8B-B14F-4D97-AF65-F5344CB8AC3E}">
        <p14:creationId xmlns:p14="http://schemas.microsoft.com/office/powerpoint/2010/main" val="3625004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50000"/>
              </a:lnSpc>
            </a:pPr>
            <a:r>
              <a:rPr lang="hr-HR" dirty="0" smtClean="0"/>
              <a:t>Sadržaj</a:t>
            </a:r>
            <a:endParaRPr lang="hr-HR" i="1" dirty="0"/>
          </a:p>
        </p:txBody>
      </p:sp>
      <p:sp>
        <p:nvSpPr>
          <p:cNvPr id="10" name="Title 1"/>
          <p:cNvSpPr txBox="1">
            <a:spLocks/>
          </p:cNvSpPr>
          <p:nvPr/>
        </p:nvSpPr>
        <p:spPr>
          <a:xfrm>
            <a:off x="1676291" y="3381376"/>
            <a:ext cx="21526608" cy="8117204"/>
          </a:xfrm>
          <a:prstGeom prst="rect">
            <a:avLst/>
          </a:prstGeom>
        </p:spPr>
        <p:txBody>
          <a:bodyPr vert="horz" lIns="91440" tIns="45720" rIns="91440" bIns="45720" rtlCol="0" anchor="ctr">
            <a:noAutofit/>
          </a:bodyPr>
          <a:lstStyle>
            <a:lvl1pPr algn="ctr" defTabSz="1828709" rtl="0" eaLnBrk="1" latinLnBrk="0" hangingPunct="1">
              <a:lnSpc>
                <a:spcPct val="90000"/>
              </a:lnSpc>
              <a:spcBef>
                <a:spcPct val="0"/>
              </a:spcBef>
              <a:buNone/>
              <a:defRPr sz="5400" b="1" kern="1200">
                <a:solidFill>
                  <a:schemeClr val="tx1"/>
                </a:solidFill>
                <a:latin typeface="+mj-lt"/>
                <a:ea typeface="+mj-ea"/>
                <a:cs typeface="+mj-cs"/>
              </a:defRPr>
            </a:lvl1pPr>
          </a:lstStyle>
          <a:p>
            <a:pPr marL="857250" indent="-857250" algn="l">
              <a:lnSpc>
                <a:spcPct val="150000"/>
              </a:lnSpc>
              <a:buFont typeface="+mj-lt"/>
              <a:buAutoNum type="romanUcPeriod"/>
            </a:pPr>
            <a:r>
              <a:rPr lang="hr-HR" sz="4000" b="0" dirty="0" smtClean="0"/>
              <a:t>Uzorak i metodologija</a:t>
            </a:r>
          </a:p>
          <a:p>
            <a:pPr marL="857250" indent="-857250" algn="l">
              <a:lnSpc>
                <a:spcPct val="150000"/>
              </a:lnSpc>
              <a:buFont typeface="+mj-lt"/>
              <a:buAutoNum type="romanUcPeriod"/>
            </a:pPr>
            <a:r>
              <a:rPr lang="hr-HR" sz="4000" b="0" dirty="0" smtClean="0"/>
              <a:t>Pregled pitanja</a:t>
            </a:r>
          </a:p>
          <a:p>
            <a:pPr marL="857250" indent="-857250" algn="l">
              <a:lnSpc>
                <a:spcPct val="150000"/>
              </a:lnSpc>
              <a:buFont typeface="+mj-lt"/>
              <a:buAutoNum type="romanUcPeriod"/>
            </a:pPr>
            <a:r>
              <a:rPr lang="hr-HR" sz="4000" b="0" dirty="0" smtClean="0"/>
              <a:t>Ključni nalazi</a:t>
            </a:r>
          </a:p>
          <a:p>
            <a:pPr marL="857250" indent="-857250" algn="l">
              <a:lnSpc>
                <a:spcPct val="150000"/>
              </a:lnSpc>
              <a:buFont typeface="+mj-lt"/>
              <a:buAutoNum type="romanUcPeriod"/>
            </a:pPr>
            <a:r>
              <a:rPr lang="hr-HR" sz="4000" dirty="0" smtClean="0"/>
              <a:t>Pregled rezultata</a:t>
            </a:r>
          </a:p>
          <a:p>
            <a:pPr marL="857250" indent="-857250" algn="l">
              <a:lnSpc>
                <a:spcPct val="150000"/>
              </a:lnSpc>
              <a:buFont typeface="+mj-lt"/>
              <a:buAutoNum type="romanUcPeriod"/>
            </a:pPr>
            <a:r>
              <a:rPr lang="hr-HR" sz="4000" b="0" dirty="0" smtClean="0"/>
              <a:t>Dodatak</a:t>
            </a:r>
            <a:endParaRPr lang="hr-HR" sz="4000" dirty="0" smtClean="0"/>
          </a:p>
          <a:p>
            <a:pPr marL="857250" indent="-857250" algn="l">
              <a:lnSpc>
                <a:spcPct val="150000"/>
              </a:lnSpc>
              <a:buFont typeface="+mj-lt"/>
              <a:buAutoNum type="romanUcPeriod"/>
            </a:pPr>
            <a:endParaRPr lang="hr-HR" sz="4000" dirty="0" smtClean="0"/>
          </a:p>
        </p:txBody>
      </p:sp>
    </p:spTree>
    <p:extLst>
      <p:ext uri="{BB962C8B-B14F-4D97-AF65-F5344CB8AC3E}">
        <p14:creationId xmlns:p14="http://schemas.microsoft.com/office/powerpoint/2010/main" val="1211693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44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2176</TotalTime>
  <Words>1833</Words>
  <Application>Microsoft Office PowerPoint</Application>
  <PresentationFormat>Custom</PresentationFormat>
  <Paragraphs>148</Paragraphs>
  <Slides>43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Wingdings</vt:lpstr>
      <vt:lpstr>Office Theme</vt:lpstr>
      <vt:lpstr>PowerPoint Presentation</vt:lpstr>
      <vt:lpstr>Sadržaj</vt:lpstr>
      <vt:lpstr>Odaziv na anketu najviši je u Splitsko-dalmatinskoj i Primorsko-goranskoj županiji; slijede Istarska  i Zadarska županija Među anketiranim pružateljima usluga, 95% ih nudi samo uslugu smještaja</vt:lpstr>
      <vt:lpstr>Najveći udio anketiranih pružatelja usluga ima kategoriziranu samo jednu smještajnu jedinicu (43%) i četiri stalna kreveta (21%)</vt:lpstr>
      <vt:lpstr>Sadržaj</vt:lpstr>
      <vt:lpstr>Pregled pitanja</vt:lpstr>
      <vt:lpstr>Sadržaj</vt:lpstr>
      <vt:lpstr>Ključni nalazi</vt:lpstr>
      <vt:lpstr>Sadržaj</vt:lpstr>
      <vt:lpstr>Većina anketiranih pružatelja usluga radi sezonski (62%). Sezonalnost je pomaknuta prema drugoj polovini godine, s najvećim udjelom onih koji rade u srpnju i kolovozu (po 61%), zatim lipnju (57%) i rujnu (55%).</vt:lpstr>
      <vt:lpstr>Najveći udio anketiranih rezervacije zaprima online, putem vodećih online kanala prodaje.</vt:lpstr>
      <vt:lpstr>Među anketiranim pružateljima usluga, trećina su umirovljenici, među kojima je 75% onih kojima je bez tih prihoda znatno ugrožena (46%) ili ugrožena egzistencija (29%).</vt:lpstr>
      <vt:lpstr>10% anketiranih ima popratnu tvrtku ili obrt, među kojima je više od polovine onih kod kojih su te tvrtke ili obrti isključivo (26%), u znatnoj mjeri (20%) ili dijelom (9%) oslonjene na uslugu pružanja smještaja.</vt:lpstr>
      <vt:lpstr>Njemačka je ključno emitivno tržište; slijede ostale europske zemlje, Austrija, Italija i Slovenija. </vt:lpstr>
      <vt:lpstr>74% privatnih iznajmljivača snizilo je cijene smještaja, u najvećem udjelu između 10 i 30% (njih 47%).</vt:lpstr>
      <vt:lpstr>95% anketiranih bilježi smanjen broj rezervacija, pri čemu gotovo trećina (31%) ima pad rezervacija veći od 80%.</vt:lpstr>
      <vt:lpstr>90% bilježi otkaz rezervacija; za srpanj i kolovoz udio otkazanih rezervacija najvećim je dijelom do 60%, dok je za rujan i listopad podjednak udio iznajmljivača s otkazanih do 30% i preko 90% rezervacija.</vt:lpstr>
      <vt:lpstr>Pretrpljena financijska šteta u prvih 6 mjeseci ove godine za najveći se dio iznajmljivača kreće do 50.000Kn.</vt:lpstr>
      <vt:lpstr>Procjena budućeg financijskog gubitka (u naredna 3 mjeseca) za najveći se dio privatnih iznajmljivača (80%) kreće do 100.000Kn.</vt:lpstr>
      <vt:lpstr>Gotovo nitko od privatnih iznajmljivača nije imao goste kojima je tijekom boravka dijagnosticiran Covid-19 a mjere Stožera CZ ostale su nejasne za 23% njih.</vt:lpstr>
      <vt:lpstr>53% izjavljuje kako su im mjere Vlade RH donekle ili znatno pomogle, dok je mjere lokalnih i županijskih tijela koristilo svega 18% privatnih iznajmljivača.</vt:lpstr>
      <vt:lpstr>Sličan je udio onih kojima je potreban moratorij na postojeći kredit (20%) i onih kojima je potreban kredit da bi mogli dočekati iduću sezonu (23%).</vt:lpstr>
      <vt:lpstr>Sadržaj</vt:lpstr>
      <vt:lpstr>S obzirom na način rada (sezonski vs cjelogodišnji) postoje i razlike u zaprimanju rezervacija, pa tako privatni iznajmljivači koji rade cijele godine u znatno većem broju zaprimaju rezervacije putem vodećih online kanala prodaje nego što to rade sezonski iznajmljivači.</vt:lpstr>
      <vt:lpstr>Među sezonskim je iznajmljivačima znatno više umirovljenika nego među onima koji rade cijelu godinu, dok je među onima koji rade cijelu godinu znatno više njih koji imaju popratnu tvrtku ili obrt.</vt:lpstr>
      <vt:lpstr>Kada je u pitanju snižavanje cijena, nema razlika među onima koji rade sezonski i onima koji rade cijelu godinu – i jedni i drugi u najvećem broju svoje su cijene snizili do 30%.</vt:lpstr>
      <vt:lpstr>Obje skupine iznajmljivača u jednakom broju (95%) prijavljuju smanjen broj rezervacija; pri tome oni koji iznajmljuju cijele godine u znatno većem broju (36%) bilježe pad od preko 80% u odnosu na sezonske iznajmljivače (28%).</vt:lpstr>
      <vt:lpstr>Obje skupine iznajmljivača u jednakom broju prijavljuju otkazivanje rezervacija.</vt:lpstr>
      <vt:lpstr>Sezonski iznajmljivači u prvih 6 mjeseci imaju niže gubitke od cjelogodišnjih iznajmljivača  u znatno većem broju od cjelogodišnjih prijavljuju niže iznose financijskog gubitka (do 5.000Kn i 5.000 – 10.000Kn), dok cjelogodišnji iznajmljivači znatno češće od sezonskih prijavljuju gubitak od 10.000 - 50.000Kn.</vt:lpstr>
      <vt:lpstr>Kod procjene štete u naredna 3 mjeseca nema značajnih razlika među ovim skupinama iznajmljivača.</vt:lpstr>
      <vt:lpstr>Mjere lokalnih i županijskih tijela, kao i mjere Vlade RH podjednako su korisne ili manje korisne objema skupinama iznajmljivača.</vt:lpstr>
      <vt:lpstr>Moratorij na postojeći kredit u znatno većem udjelu potreban je cjelogodišnjim  nego sezonskim iznajmljivačima. Njima je također u znatno većem broju potreban i kredit za financiranje poslovanja do iduće sezone.</vt:lpstr>
      <vt:lpstr>Sadržaj</vt:lpstr>
      <vt:lpstr>Kada je u pitanju snižavanje cijena, iznajmljivači koji surađuju s domaćim turističkim agencija u većem broju nisu spuštali cijene, dok oni koji rade s vodećim online kanalima prodaje i izravno spuštaju cijene u znatno većem broju.</vt:lpstr>
      <vt:lpstr>Smanjenje i otkazivanje rezervacija ne razlikuje se s obzirom na način zaprimanja rezervacija. </vt:lpstr>
      <vt:lpstr>Sadržaj</vt:lpstr>
      <vt:lpstr>Najveći dio iznajmljivača iznajmljuje sobe ili apartmane (83%). Manji dio (16%) kuće za odmor. Među njima je značajna razlika u sezonalnosti rada – kuće za odmor znatno se češće od apartmana iznajmljuju sezonski.</vt:lpstr>
      <vt:lpstr>Obje vrste smještaja najčešće se rezerviraju putem vodećih online kanala. No, kuće za odmor češće od apartmana rezerviraju se putem domaćih turističkih agencija, a apartmani češće izravno.</vt:lpstr>
      <vt:lpstr>Postoje i razlike u korigiranju cijena među iznajmljivačima soba ili apartmana i kuća za odmor: iznajmljivači soba i apartmana u većem udjelu od onih koji iznajmljuju kuće za odmor spustili su cijene za 20-30% i 40-50%, dok iznajmljivači kuća za odmor u većem udjelu izjavljuju kako nisu snižavali cijene u odnosu na 2019. godinu.</vt:lpstr>
      <vt:lpstr>Kada je u pitanju smanjen broj rezervacija, iako ih bilježe obje skupine u velikom udjelu, znatno ih više osjećaju iznajmljivači soba i apartmana nego kuća za odmor. Kod otkazivanja rezervacija ne postoje razlike s obzirom na vrstu smještaja – obje skupine u visokom udjelu izjavljuju kako imaju otkazane rezervacije.</vt:lpstr>
      <vt:lpstr>Kada su u pitanju mjere Vlade RH i lokalnih i županijskih tijela, ne postoje razlike u korištenju i/ili korisnosti mjera s obzirom na vrstu smještaja koji se iznajmljuje.</vt:lpstr>
      <vt:lpstr>Znatno više iznajmljivača soba i apartmana izjavljuje kako nema kredit nego što je to slučaj kod iznajmljivača kuća za odmor. Kada je u pitanju potreba za moratorijem na postojeće kredite, iznajmljivači kuća znatno češće izjavljuju kako nemaju potrebu za moratorijem na kredit. Kada je u pitanju novo zaduživanje do iduće sezone, vrsta smještaja koji se iznajmljuje ne dovodi do razlike u omjeru onih koji imaju potrebu za novim kreditiranjem.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dsaSDdssadsad</dc:title>
  <dc:creator>Microsoft Office User</dc:creator>
  <cp:lastModifiedBy>Ana Popovac</cp:lastModifiedBy>
  <cp:revision>532</cp:revision>
  <cp:lastPrinted>2020-07-22T08:13:13Z</cp:lastPrinted>
  <dcterms:created xsi:type="dcterms:W3CDTF">2018-04-24T11:36:54Z</dcterms:created>
  <dcterms:modified xsi:type="dcterms:W3CDTF">2020-07-22T08:47:39Z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