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2"/>
  </p:notesMasterIdLst>
  <p:sldIdLst>
    <p:sldId id="350" r:id="rId2"/>
    <p:sldId id="321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49" r:id="rId11"/>
  </p:sldIdLst>
  <p:sldSz cx="9144000" cy="5143500" type="screen16x9"/>
  <p:notesSz cx="6797675" cy="992822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6C9"/>
    <a:srgbClr val="857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4"/>
    <p:restoredTop sz="94665"/>
  </p:normalViewPr>
  <p:slideViewPr>
    <p:cSldViewPr>
      <p:cViewPr varScale="1">
        <p:scale>
          <a:sx n="142" d="100"/>
          <a:sy n="142" d="100"/>
        </p:scale>
        <p:origin x="121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eskar\Desktop\HUB%20Pregled%204_2020\HUB%20Pregled%204_2020\9_10_kreditistanovnistvu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eskar\Desktop\HUB%20Pregled%204_2020\HUB%20Pregled%204_2020\13_kreditipoduzecaEU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eskar\Desktop\HUB%20Pregled%204_2020\HUB%20Pregled%204_2020\14_kreditistanovnistvoE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56036745406818E-2"/>
          <c:y val="2.408999861859373E-2"/>
          <c:w val="0.89830271216098001"/>
          <c:h val="0.776315789473684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'NOVO SE PUNI'!$E$11</c:f>
              <c:strCache>
                <c:ptCount val="1"/>
                <c:pt idx="0">
                  <c:v>Stambeni 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'NOVO SE PUNI'!$F$10:$H$10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'NOVO SE PUNI'!$F$11:$H$11</c:f>
              <c:numCache>
                <c:formatCode>#,#00%</c:formatCode>
                <c:ptCount val="3"/>
                <c:pt idx="0">
                  <c:v>4.8023168640676239E-2</c:v>
                </c:pt>
                <c:pt idx="1">
                  <c:v>6.4345746239803603E-2</c:v>
                </c:pt>
                <c:pt idx="2">
                  <c:v>0.14449634283360968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A-824F-899E-DF524A11E437}"/>
            </c:ext>
          </c:extLst>
        </c:ser>
        <c:ser>
          <c:idx val="1"/>
          <c:order val="1"/>
          <c:tx>
            <c:strRef>
              <c:f>'NOVO SE PUNI'!$E$12</c:f>
              <c:strCache>
                <c:ptCount val="1"/>
                <c:pt idx="0">
                  <c:v>Gotovinski nenamjenski</c:v>
                </c:pt>
              </c:strCache>
            </c:strRef>
          </c:tx>
          <c:spPr>
            <a:solidFill>
              <a:srgbClr val="8576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'NOVO SE PUNI'!$F$10:$H$10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'NOVO SE PUNI'!$F$12:$H$12</c:f>
              <c:numCache>
                <c:formatCode>#,#00%</c:formatCode>
                <c:ptCount val="3"/>
                <c:pt idx="0">
                  <c:v>0.11210070860364141</c:v>
                </c:pt>
                <c:pt idx="1">
                  <c:v>0.10845099189471319</c:v>
                </c:pt>
                <c:pt idx="2">
                  <c:v>-1.088648198621589E-2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5A-824F-899E-DF524A11E437}"/>
            </c:ext>
          </c:extLst>
        </c:ser>
        <c:ser>
          <c:idx val="2"/>
          <c:order val="2"/>
          <c:tx>
            <c:strRef>
              <c:f>'NOVO SE PUNI'!$E$13</c:f>
              <c:strCache>
                <c:ptCount val="1"/>
                <c:pt idx="0">
                  <c:v>Prekoračenja po transakcijskim računima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'NOVO SE PUNI'!$F$10:$H$10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'NOVO SE PUNI'!$F$13:$H$13</c:f>
              <c:numCache>
                <c:formatCode>#,#00%</c:formatCode>
                <c:ptCount val="3"/>
                <c:pt idx="0">
                  <c:v>-2.0987739680001449E-2</c:v>
                </c:pt>
                <c:pt idx="1">
                  <c:v>-1.4349501087333683E-2</c:v>
                </c:pt>
                <c:pt idx="2">
                  <c:v>-5.1468564805903783E-2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5A-824F-899E-DF524A11E4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408112"/>
        <c:axId val="1"/>
      </c:barChart>
      <c:catAx>
        <c:axId val="16440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64408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0208508311461069"/>
          <c:y val="0.66095964566929144"/>
          <c:w val="0.88961242344706914"/>
          <c:h val="0.17333245003028469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Sheet1!$E$6:$E$14</c:f>
              <c:strCache>
                <c:ptCount val="9"/>
                <c:pt idx="0">
                  <c:v>Slovačka</c:v>
                </c:pt>
                <c:pt idx="1">
                  <c:v>Estonija</c:v>
                </c:pt>
                <c:pt idx="2">
                  <c:v>Slovenija</c:v>
                </c:pt>
                <c:pt idx="3">
                  <c:v>Hrvatska</c:v>
                </c:pt>
                <c:pt idx="4">
                  <c:v>Češka</c:v>
                </c:pt>
                <c:pt idx="5">
                  <c:v>Bugarska</c:v>
                </c:pt>
                <c:pt idx="6">
                  <c:v>Litva</c:v>
                </c:pt>
                <c:pt idx="7">
                  <c:v>Mađarska</c:v>
                </c:pt>
                <c:pt idx="8">
                  <c:v>Latvija</c:v>
                </c:pt>
              </c:strCache>
            </c:strRef>
          </c:cat>
          <c:val>
            <c:numRef>
              <c:f>Sheet1!$F$6:$F$14</c:f>
              <c:numCache>
                <c:formatCode>General</c:formatCode>
                <c:ptCount val="9"/>
                <c:pt idx="0">
                  <c:v>1.17</c:v>
                </c:pt>
                <c:pt idx="1">
                  <c:v>1.56</c:v>
                </c:pt>
                <c:pt idx="2">
                  <c:v>2.2799999999999998</c:v>
                </c:pt>
                <c:pt idx="3">
                  <c:v>2.9</c:v>
                </c:pt>
                <c:pt idx="4">
                  <c:v>3.52</c:v>
                </c:pt>
                <c:pt idx="5">
                  <c:v>4.07</c:v>
                </c:pt>
                <c:pt idx="6">
                  <c:v>4.37</c:v>
                </c:pt>
                <c:pt idx="7">
                  <c:v>4.41</c:v>
                </c:pt>
                <c:pt idx="8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9-6E43-A5C8-F73A93563F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914508032"/>
        <c:axId val="875719104"/>
      </c:barChart>
      <c:catAx>
        <c:axId val="91450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75719104"/>
        <c:crosses val="autoZero"/>
        <c:auto val="1"/>
        <c:lblAlgn val="ctr"/>
        <c:lblOffset val="100"/>
        <c:noMultiLvlLbl val="0"/>
      </c:catAx>
      <c:valAx>
        <c:axId val="875719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450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06276747503573E-2"/>
          <c:y val="3.1941031941031942E-2"/>
          <c:w val="0.89443651925820256"/>
          <c:h val="0.859950859950859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0D2-CD49-B478-7421C7D836A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0D2-CD49-B478-7421C7D836A3}"/>
              </c:ext>
            </c:extLst>
          </c:dPt>
          <c:dPt>
            <c:idx val="7"/>
            <c:invertIfNegative val="0"/>
            <c:bubble3D val="0"/>
            <c:spPr>
              <a:solidFill>
                <a:srgbClr val="8576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50D2-CD49-B478-7421C7D836A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0D2-CD49-B478-7421C7D836A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0D2-CD49-B478-7421C7D836A3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50D2-CD49-B478-7421C7D836A3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0D2-CD49-B478-7421C7D836A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50D2-CD49-B478-7421C7D836A3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0D2-CD49-B478-7421C7D836A3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50D2-CD49-B478-7421C7D836A3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0D2-CD49-B478-7421C7D836A3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50D2-CD49-B478-7421C7D836A3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0D2-CD49-B478-7421C7D836A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50D2-CD49-B478-7421C7D836A3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0D2-CD49-B478-7421C7D836A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'13_kreditipoduzecaEU'!$AJ$2:$AJ$27</c:f>
              <c:strCache>
                <c:ptCount val="26"/>
                <c:pt idx="0">
                  <c:v>FRA</c:v>
                </c:pt>
                <c:pt idx="1">
                  <c:v>POR</c:v>
                </c:pt>
                <c:pt idx="2">
                  <c:v>ŠPA</c:v>
                </c:pt>
                <c:pt idx="3">
                  <c:v>ITA</c:v>
                </c:pt>
                <c:pt idx="4">
                  <c:v>EST</c:v>
                </c:pt>
                <c:pt idx="5">
                  <c:v>FIN</c:v>
                </c:pt>
                <c:pt idx="6">
                  <c:v>NJEM</c:v>
                </c:pt>
                <c:pt idx="7">
                  <c:v>HRV</c:v>
                </c:pt>
                <c:pt idx="8">
                  <c:v>AUS</c:v>
                </c:pt>
                <c:pt idx="9">
                  <c:v>RUM</c:v>
                </c:pt>
                <c:pt idx="10">
                  <c:v>BUG</c:v>
                </c:pt>
                <c:pt idx="11">
                  <c:v>SLK</c:v>
                </c:pt>
                <c:pt idx="12">
                  <c:v>MAĐ</c:v>
                </c:pt>
                <c:pt idx="13">
                  <c:v>UK</c:v>
                </c:pt>
                <c:pt idx="14">
                  <c:v>MAL</c:v>
                </c:pt>
                <c:pt idx="15">
                  <c:v>BEL</c:v>
                </c:pt>
                <c:pt idx="16">
                  <c:v>SLO</c:v>
                </c:pt>
                <c:pt idx="17">
                  <c:v>GRČ</c:v>
                </c:pt>
                <c:pt idx="18">
                  <c:v>LUKS</c:v>
                </c:pt>
                <c:pt idx="19">
                  <c:v>ČEŠ</c:v>
                </c:pt>
                <c:pt idx="20">
                  <c:v>NIZ</c:v>
                </c:pt>
                <c:pt idx="21">
                  <c:v>IRS</c:v>
                </c:pt>
                <c:pt idx="22">
                  <c:v>CIP</c:v>
                </c:pt>
                <c:pt idx="23">
                  <c:v>LAT</c:v>
                </c:pt>
                <c:pt idx="24">
                  <c:v>POLJ</c:v>
                </c:pt>
                <c:pt idx="25">
                  <c:v>LIT</c:v>
                </c:pt>
              </c:strCache>
            </c:strRef>
          </c:cat>
          <c:val>
            <c:numRef>
              <c:f>'13_kreditipoduzecaEU'!$AK$2:$AK$27</c:f>
              <c:numCache>
                <c:formatCode>General</c:formatCode>
                <c:ptCount val="26"/>
                <c:pt idx="0">
                  <c:v>0.1148047108329544</c:v>
                </c:pt>
                <c:pt idx="1">
                  <c:v>0.10033986317954402</c:v>
                </c:pt>
                <c:pt idx="2">
                  <c:v>7.6529075680134673E-2</c:v>
                </c:pt>
                <c:pt idx="3">
                  <c:v>5.620784606117013E-2</c:v>
                </c:pt>
                <c:pt idx="4">
                  <c:v>4.4727568446733423E-2</c:v>
                </c:pt>
                <c:pt idx="5">
                  <c:v>4.159299576081632E-2</c:v>
                </c:pt>
                <c:pt idx="6">
                  <c:v>4.0865669454723363E-2</c:v>
                </c:pt>
                <c:pt idx="7">
                  <c:v>3.757828810020869E-2</c:v>
                </c:pt>
                <c:pt idx="8">
                  <c:v>3.4989953535099927E-2</c:v>
                </c:pt>
                <c:pt idx="9">
                  <c:v>3.3329273738480936E-2</c:v>
                </c:pt>
                <c:pt idx="10">
                  <c:v>3.1253500616108543E-2</c:v>
                </c:pt>
                <c:pt idx="11">
                  <c:v>2.8132107188767019E-2</c:v>
                </c:pt>
                <c:pt idx="12">
                  <c:v>2.5344703913286137E-2</c:v>
                </c:pt>
                <c:pt idx="13">
                  <c:v>2.3071875107933515E-2</c:v>
                </c:pt>
                <c:pt idx="14">
                  <c:v>1.9882796149016224E-2</c:v>
                </c:pt>
                <c:pt idx="15">
                  <c:v>5.5656414401759058E-3</c:v>
                </c:pt>
                <c:pt idx="16">
                  <c:v>-6.9723219945067028E-3</c:v>
                </c:pt>
                <c:pt idx="17">
                  <c:v>-1.396889612007679E-2</c:v>
                </c:pt>
                <c:pt idx="18">
                  <c:v>-2.2196896410066169E-2</c:v>
                </c:pt>
                <c:pt idx="19">
                  <c:v>-3.0002018072964542E-2</c:v>
                </c:pt>
                <c:pt idx="20">
                  <c:v>-3.0080794483744788E-2</c:v>
                </c:pt>
                <c:pt idx="21">
                  <c:v>-3.1470000168019263E-2</c:v>
                </c:pt>
                <c:pt idx="22">
                  <c:v>-4.2990226023213229E-2</c:v>
                </c:pt>
                <c:pt idx="23">
                  <c:v>-7.0250042524238832E-2</c:v>
                </c:pt>
                <c:pt idx="24">
                  <c:v>-0.11222342367481719</c:v>
                </c:pt>
                <c:pt idx="25">
                  <c:v>-0.14485503126776578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0D2-CD49-B478-7421C7D836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56428992"/>
        <c:axId val="1"/>
      </c:barChart>
      <c:catAx>
        <c:axId val="185642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R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RS"/>
          </a:p>
        </c:txPr>
        <c:crossAx val="18564289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C22-4844-9E8C-ABA13387A59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C22-4844-9E8C-ABA13387A59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C22-4844-9E8C-ABA13387A59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C22-4844-9E8C-ABA13387A593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C22-4844-9E8C-ABA13387A593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C22-4844-9E8C-ABA13387A593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C22-4844-9E8C-ABA13387A593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C22-4844-9E8C-ABA13387A593}"/>
              </c:ext>
            </c:extLst>
          </c:dPt>
          <c:dPt>
            <c:idx val="15"/>
            <c:invertIfNegative val="0"/>
            <c:bubble3D val="0"/>
            <c:spPr>
              <a:solidFill>
                <a:srgbClr val="85764D"/>
              </a:solidFill>
            </c:spPr>
            <c:extLst>
              <c:ext xmlns:c16="http://schemas.microsoft.com/office/drawing/2014/chart" uri="{C3380CC4-5D6E-409C-BE32-E72D297353CC}">
                <c16:uniqueId val="{00000009-3C22-4844-9E8C-ABA13387A593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C22-4844-9E8C-ABA13387A59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'14_kreditistanovnistvoEU'!$AM$2:$AM$26</c:f>
              <c:strCache>
                <c:ptCount val="25"/>
                <c:pt idx="0">
                  <c:v>BEL</c:v>
                </c:pt>
                <c:pt idx="1">
                  <c:v>LUKS</c:v>
                </c:pt>
                <c:pt idx="2">
                  <c:v>BUG</c:v>
                </c:pt>
                <c:pt idx="3">
                  <c:v>SLK</c:v>
                </c:pt>
                <c:pt idx="4">
                  <c:v>LIT</c:v>
                </c:pt>
                <c:pt idx="5">
                  <c:v>FRA</c:v>
                </c:pt>
                <c:pt idx="6">
                  <c:v>EST</c:v>
                </c:pt>
                <c:pt idx="7">
                  <c:v>NJEM</c:v>
                </c:pt>
                <c:pt idx="8">
                  <c:v>AUS</c:v>
                </c:pt>
                <c:pt idx="9">
                  <c:v>MAĐ</c:v>
                </c:pt>
                <c:pt idx="10">
                  <c:v>ČEŠ</c:v>
                </c:pt>
                <c:pt idx="11">
                  <c:v>FIN</c:v>
                </c:pt>
                <c:pt idx="12">
                  <c:v>RUM</c:v>
                </c:pt>
                <c:pt idx="13">
                  <c:v>POR</c:v>
                </c:pt>
                <c:pt idx="14">
                  <c:v>ITA</c:v>
                </c:pt>
                <c:pt idx="15">
                  <c:v>HRV</c:v>
                </c:pt>
                <c:pt idx="16">
                  <c:v>NIZ</c:v>
                </c:pt>
                <c:pt idx="17">
                  <c:v>SLO</c:v>
                </c:pt>
                <c:pt idx="18">
                  <c:v>LAT</c:v>
                </c:pt>
                <c:pt idx="19">
                  <c:v>ŠPA</c:v>
                </c:pt>
                <c:pt idx="20">
                  <c:v>CIP</c:v>
                </c:pt>
                <c:pt idx="21">
                  <c:v>UK</c:v>
                </c:pt>
                <c:pt idx="22">
                  <c:v>POLJ</c:v>
                </c:pt>
                <c:pt idx="23">
                  <c:v>IRE</c:v>
                </c:pt>
                <c:pt idx="24">
                  <c:v>GRČ</c:v>
                </c:pt>
              </c:strCache>
            </c:strRef>
          </c:cat>
          <c:val>
            <c:numRef>
              <c:f>'14_kreditistanovnistvoEU'!$AN$2:$AN$26</c:f>
              <c:numCache>
                <c:formatCode>General</c:formatCode>
                <c:ptCount val="25"/>
                <c:pt idx="0">
                  <c:v>9.1473286562331335E-2</c:v>
                </c:pt>
                <c:pt idx="1">
                  <c:v>7.3489278752436604E-2</c:v>
                </c:pt>
                <c:pt idx="2">
                  <c:v>6.6263089005235587E-2</c:v>
                </c:pt>
                <c:pt idx="3">
                  <c:v>6.1493263093911565E-2</c:v>
                </c:pt>
                <c:pt idx="4">
                  <c:v>6.077400860009563E-2</c:v>
                </c:pt>
                <c:pt idx="5">
                  <c:v>5.6840840125100378E-2</c:v>
                </c:pt>
                <c:pt idx="6">
                  <c:v>5.0594919069568034E-2</c:v>
                </c:pt>
                <c:pt idx="7">
                  <c:v>4.7537046525898408E-2</c:v>
                </c:pt>
                <c:pt idx="8">
                  <c:v>4.2031190566755416E-2</c:v>
                </c:pt>
                <c:pt idx="9">
                  <c:v>3.7047353760445656E-2</c:v>
                </c:pt>
                <c:pt idx="10">
                  <c:v>3.146863297239233E-2</c:v>
                </c:pt>
                <c:pt idx="11">
                  <c:v>3.080459428095339E-2</c:v>
                </c:pt>
                <c:pt idx="12">
                  <c:v>2.8300310735407175E-2</c:v>
                </c:pt>
                <c:pt idx="13">
                  <c:v>1.6909902705584345E-2</c:v>
                </c:pt>
                <c:pt idx="14">
                  <c:v>1.6207658344400411E-2</c:v>
                </c:pt>
                <c:pt idx="15" formatCode="0%">
                  <c:v>7.2822280282394125E-3</c:v>
                </c:pt>
                <c:pt idx="16">
                  <c:v>4.5681522539395836E-3</c:v>
                </c:pt>
                <c:pt idx="17">
                  <c:v>1.5444716998274099E-3</c:v>
                </c:pt>
                <c:pt idx="18">
                  <c:v>-1.984914648670566E-4</c:v>
                </c:pt>
                <c:pt idx="19">
                  <c:v>-1.1557210775635762E-2</c:v>
                </c:pt>
                <c:pt idx="20">
                  <c:v>-2.8642396957230476E-2</c:v>
                </c:pt>
                <c:pt idx="21">
                  <c:v>-3.5957502052863966E-2</c:v>
                </c:pt>
                <c:pt idx="22">
                  <c:v>-3.8540022330882051E-2</c:v>
                </c:pt>
                <c:pt idx="23">
                  <c:v>-5.9472577252871694E-2</c:v>
                </c:pt>
                <c:pt idx="24">
                  <c:v>-0.14466916354556802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22-4844-9E8C-ABA13387A5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0253184"/>
        <c:axId val="142483840"/>
      </c:barChart>
      <c:catAx>
        <c:axId val="7025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42483840"/>
        <c:crosses val="autoZero"/>
        <c:auto val="1"/>
        <c:lblAlgn val="ctr"/>
        <c:lblOffset val="100"/>
        <c:noMultiLvlLbl val="0"/>
      </c:catAx>
      <c:valAx>
        <c:axId val="14248384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70253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0F470-E88B-AA41-B85F-1576774B1980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C6E16-0E64-6147-A98F-81B69CE99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0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Ovdje</a:t>
            </a:r>
            <a:r>
              <a:rPr lang="en-GB" dirty="0"/>
              <a:t> </a:t>
            </a:r>
            <a:r>
              <a:rPr lang="en-GB" dirty="0" err="1"/>
              <a:t>naglasiti</a:t>
            </a:r>
            <a:r>
              <a:rPr lang="en-GB" dirty="0"/>
              <a:t> da </a:t>
            </a:r>
            <a:r>
              <a:rPr lang="en-GB" dirty="0" err="1"/>
              <a:t>imamo</a:t>
            </a:r>
            <a:r>
              <a:rPr lang="en-GB" dirty="0"/>
              <a:t> </a:t>
            </a:r>
            <a:r>
              <a:rPr lang="en-GB" dirty="0" err="1"/>
              <a:t>najveći</a:t>
            </a:r>
            <a:r>
              <a:rPr lang="en-GB" dirty="0"/>
              <a:t> </a:t>
            </a:r>
            <a:r>
              <a:rPr lang="en-GB" dirty="0" err="1"/>
              <a:t>porast</a:t>
            </a:r>
            <a:r>
              <a:rPr lang="en-GB" dirty="0"/>
              <a:t> </a:t>
            </a:r>
            <a:r>
              <a:rPr lang="en-GB" dirty="0" err="1"/>
              <a:t>štednje</a:t>
            </a:r>
            <a:r>
              <a:rPr lang="en-GB" dirty="0"/>
              <a:t> </a:t>
            </a:r>
            <a:r>
              <a:rPr lang="en-GB" dirty="0" err="1"/>
              <a:t>kućanstava</a:t>
            </a:r>
            <a:r>
              <a:rPr lang="en-GB" dirty="0"/>
              <a:t> u </a:t>
            </a:r>
            <a:r>
              <a:rPr lang="en-GB" dirty="0" err="1"/>
              <a:t>proteklih</a:t>
            </a:r>
            <a:r>
              <a:rPr lang="en-GB" dirty="0"/>
              <a:t> </a:t>
            </a:r>
            <a:r>
              <a:rPr lang="en-GB" dirty="0" err="1"/>
              <a:t>nekoliko</a:t>
            </a:r>
            <a:r>
              <a:rPr lang="en-GB" dirty="0"/>
              <a:t> </a:t>
            </a:r>
            <a:r>
              <a:rPr lang="en-GB" dirty="0" err="1"/>
              <a:t>godina</a:t>
            </a:r>
            <a:r>
              <a:rPr lang="en-GB" dirty="0"/>
              <a:t> </a:t>
            </a:r>
            <a:r>
              <a:rPr lang="en-GB" dirty="0" err="1"/>
              <a:t>zahvaljujući</a:t>
            </a:r>
            <a:r>
              <a:rPr lang="en-GB" dirty="0"/>
              <a:t> </a:t>
            </a:r>
            <a:r>
              <a:rPr lang="en-GB" dirty="0" err="1"/>
              <a:t>smanjenju</a:t>
            </a:r>
            <a:r>
              <a:rPr lang="en-GB" dirty="0"/>
              <a:t> </a:t>
            </a:r>
            <a:r>
              <a:rPr lang="en-GB" dirty="0" err="1"/>
              <a:t>sklonosti</a:t>
            </a:r>
            <a:r>
              <a:rPr lang="en-GB" dirty="0"/>
              <a:t> </a:t>
            </a:r>
            <a:r>
              <a:rPr lang="en-GB" dirty="0" err="1"/>
              <a:t>potrošnji</a:t>
            </a:r>
            <a:r>
              <a:rPr lang="en-GB" dirty="0"/>
              <a:t>,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rastu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krediti</a:t>
            </a:r>
            <a:r>
              <a:rPr lang="en-GB" dirty="0"/>
              <a:t> </a:t>
            </a:r>
            <a:r>
              <a:rPr lang="en-GB" dirty="0" err="1"/>
              <a:t>čime</a:t>
            </a:r>
            <a:r>
              <a:rPr lang="en-GB" dirty="0"/>
              <a:t> </a:t>
            </a:r>
            <a:r>
              <a:rPr lang="en-GB" dirty="0" err="1"/>
              <a:t>najavljujemo</a:t>
            </a:r>
            <a:r>
              <a:rPr lang="en-GB" dirty="0"/>
              <a:t> </a:t>
            </a:r>
            <a:r>
              <a:rPr lang="en-GB" dirty="0" err="1"/>
              <a:t>sljedeći</a:t>
            </a:r>
            <a:r>
              <a:rPr lang="en-GB" dirty="0"/>
              <a:t> </a:t>
            </a:r>
            <a:r>
              <a:rPr lang="en-GB" dirty="0" err="1"/>
              <a:t>slajd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C6E16-0E64-6147-A98F-81B69CE99E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0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Ovdje</a:t>
            </a:r>
            <a:r>
              <a:rPr lang="en-GB" dirty="0"/>
              <a:t> </a:t>
            </a:r>
            <a:r>
              <a:rPr lang="en-GB" dirty="0" err="1"/>
              <a:t>naglasiti</a:t>
            </a:r>
            <a:r>
              <a:rPr lang="en-GB" dirty="0"/>
              <a:t> da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banke</a:t>
            </a:r>
            <a:r>
              <a:rPr lang="en-GB" dirty="0"/>
              <a:t> </a:t>
            </a:r>
            <a:r>
              <a:rPr lang="en-GB" dirty="0" err="1"/>
              <a:t>odgovorile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potrebu</a:t>
            </a:r>
            <a:r>
              <a:rPr lang="en-GB" dirty="0"/>
              <a:t> </a:t>
            </a:r>
            <a:r>
              <a:rPr lang="en-GB" dirty="0" err="1"/>
              <a:t>obnove</a:t>
            </a:r>
            <a:r>
              <a:rPr lang="en-GB" dirty="0"/>
              <a:t> </a:t>
            </a:r>
            <a:r>
              <a:rPr lang="en-GB" dirty="0" err="1"/>
              <a:t>ponudom</a:t>
            </a:r>
            <a:r>
              <a:rPr lang="en-GB" dirty="0"/>
              <a:t> </a:t>
            </a:r>
            <a:r>
              <a:rPr lang="en-GB" dirty="0" err="1"/>
              <a:t>stambenih</a:t>
            </a:r>
            <a:r>
              <a:rPr lang="en-GB" dirty="0"/>
              <a:t> </a:t>
            </a:r>
            <a:r>
              <a:rPr lang="en-GB" dirty="0" err="1"/>
              <a:t>kredita</a:t>
            </a:r>
            <a:r>
              <a:rPr lang="en-GB" dirty="0"/>
              <a:t> pod </a:t>
            </a:r>
            <a:r>
              <a:rPr lang="en-GB" dirty="0" err="1"/>
              <a:t>povoljnim</a:t>
            </a:r>
            <a:r>
              <a:rPr lang="en-GB" dirty="0"/>
              <a:t> </a:t>
            </a:r>
            <a:r>
              <a:rPr lang="en-GB" dirty="0" err="1"/>
              <a:t>uvjetima</a:t>
            </a:r>
            <a:r>
              <a:rPr lang="en-GB" dirty="0"/>
              <a:t> </a:t>
            </a:r>
            <a:r>
              <a:rPr lang="en-GB" dirty="0" err="1"/>
              <a:t>dok</a:t>
            </a:r>
            <a:r>
              <a:rPr lang="en-GB" dirty="0"/>
              <a:t> </a:t>
            </a:r>
            <a:r>
              <a:rPr lang="en-GB" dirty="0" err="1"/>
              <a:t>ostali</a:t>
            </a:r>
            <a:r>
              <a:rPr lang="en-GB" dirty="0"/>
              <a:t> </a:t>
            </a:r>
            <a:r>
              <a:rPr lang="en-GB" dirty="0" err="1"/>
              <a:t>krediti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prije</a:t>
            </a:r>
            <a:r>
              <a:rPr lang="en-GB" dirty="0"/>
              <a:t> </a:t>
            </a:r>
            <a:r>
              <a:rPr lang="en-GB" dirty="0" err="1"/>
              <a:t>rasli</a:t>
            </a:r>
            <a:r>
              <a:rPr lang="en-GB" dirty="0"/>
              <a:t> </a:t>
            </a:r>
            <a:r>
              <a:rPr lang="en-GB" dirty="0" err="1"/>
              <a:t>brže</a:t>
            </a:r>
            <a:r>
              <a:rPr lang="en-GB" dirty="0"/>
              <a:t>, </a:t>
            </a:r>
            <a:r>
              <a:rPr lang="en-GB" dirty="0" err="1"/>
              <a:t>sada</a:t>
            </a:r>
            <a:r>
              <a:rPr lang="en-GB" dirty="0"/>
              <a:t> </a:t>
            </a:r>
            <a:r>
              <a:rPr lang="en-GB" dirty="0" err="1"/>
              <a:t>padaju</a:t>
            </a:r>
            <a:r>
              <a:rPr lang="en-GB" dirty="0"/>
              <a:t> </a:t>
            </a:r>
            <a:r>
              <a:rPr lang="en-GB" dirty="0" err="1"/>
              <a:t>jer</a:t>
            </a:r>
            <a:r>
              <a:rPr lang="en-GB" dirty="0"/>
              <a:t> </a:t>
            </a: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povećane</a:t>
            </a:r>
            <a:r>
              <a:rPr lang="en-GB" dirty="0"/>
              <a:t> </a:t>
            </a:r>
            <a:r>
              <a:rPr lang="en-GB" dirty="0" err="1"/>
              <a:t>sklonosti</a:t>
            </a:r>
            <a:r>
              <a:rPr lang="en-GB" dirty="0"/>
              <a:t> </a:t>
            </a:r>
            <a:r>
              <a:rPr lang="en-GB" dirty="0" err="1"/>
              <a:t>štednji</a:t>
            </a:r>
            <a:r>
              <a:rPr lang="en-GB" dirty="0"/>
              <a:t> </a:t>
            </a:r>
            <a:r>
              <a:rPr lang="en-GB" dirty="0" err="1"/>
              <a:t>nema</a:t>
            </a:r>
            <a:r>
              <a:rPr lang="en-GB" dirty="0"/>
              <a:t> </a:t>
            </a:r>
            <a:r>
              <a:rPr lang="en-GB" dirty="0" err="1"/>
              <a:t>potražnje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C6E16-0E64-6147-A98F-81B69CE99E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9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Ovdje</a:t>
            </a:r>
            <a:r>
              <a:rPr lang="en-GB" dirty="0"/>
              <a:t> </a:t>
            </a:r>
            <a:r>
              <a:rPr lang="en-GB" dirty="0" err="1"/>
              <a:t>naglasiti</a:t>
            </a:r>
            <a:r>
              <a:rPr lang="en-GB" dirty="0"/>
              <a:t> da </a:t>
            </a:r>
            <a:r>
              <a:rPr lang="en-GB" dirty="0" err="1"/>
              <a:t>su</a:t>
            </a:r>
            <a:r>
              <a:rPr lang="en-GB" dirty="0"/>
              <a:t> stope </a:t>
            </a:r>
            <a:r>
              <a:rPr lang="en-GB" dirty="0" err="1"/>
              <a:t>ispod</a:t>
            </a:r>
            <a:r>
              <a:rPr lang="en-GB" dirty="0"/>
              <a:t> </a:t>
            </a:r>
            <a:r>
              <a:rPr lang="en-GB" dirty="0" err="1"/>
              <a:t>prosjeka</a:t>
            </a:r>
            <a:r>
              <a:rPr lang="en-GB" dirty="0"/>
              <a:t>, </a:t>
            </a:r>
            <a:r>
              <a:rPr lang="en-GB" dirty="0" err="1"/>
              <a:t>niže</a:t>
            </a:r>
            <a:r>
              <a:rPr lang="en-GB" dirty="0"/>
              <a:t> I od </a:t>
            </a:r>
            <a:r>
              <a:rPr lang="en-GB" dirty="0" err="1"/>
              <a:t>zemalja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uvele</a:t>
            </a:r>
            <a:r>
              <a:rPr lang="en-GB" dirty="0"/>
              <a:t> euro (LIT, LAT) I ne </a:t>
            </a:r>
            <a:r>
              <a:rPr lang="en-GB" dirty="0" err="1"/>
              <a:t>reagiraju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povećanu</a:t>
            </a:r>
            <a:r>
              <a:rPr lang="en-GB" dirty="0"/>
              <a:t> </a:t>
            </a:r>
            <a:r>
              <a:rPr lang="en-GB" dirty="0" err="1"/>
              <a:t>potražnju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stambenim</a:t>
            </a:r>
            <a:r>
              <a:rPr lang="en-GB" dirty="0"/>
              <a:t> </a:t>
            </a:r>
            <a:r>
              <a:rPr lang="en-GB" dirty="0" err="1"/>
              <a:t>kreditima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C6E16-0E64-6147-A98F-81B69CE99E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1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46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CF21-6DE3-E74F-9626-66D216C8C769}" type="datetime1">
              <a:rPr lang="hr-HR" smtClean="0"/>
              <a:t>4.3.2021.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53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0D9E-9713-FA44-887A-A94BB40C8FAE}" type="datetime1">
              <a:rPr lang="hr-HR" smtClean="0"/>
              <a:t>4.3.2021.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103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8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C08F-BD67-FC4B-BB8B-CDC7E446013B}" type="datetime1">
              <a:rPr lang="hr-HR" smtClean="0"/>
              <a:t>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781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37E8-E41E-204A-8F25-0597393F51DF}" type="datetime1">
              <a:rPr lang="hr-HR" smtClean="0"/>
              <a:t>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947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90AB-3651-D141-AA51-534CC4D05BB5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4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E010-5FC5-5943-A0DA-B1432BE14A59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218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ernate Title and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FF18-B7B5-C44E-B392-E6AC373FD39F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920" y="339502"/>
            <a:ext cx="7512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36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ernate 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19256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F57-4ADB-5047-8468-1B4E64BBF99B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91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666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82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1689348"/>
            <a:ext cx="6048672" cy="1102519"/>
          </a:xfrm>
        </p:spPr>
        <p:txBody>
          <a:bodyPr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057500"/>
            <a:ext cx="6048672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17440" y="4767263"/>
            <a:ext cx="1306488" cy="273844"/>
          </a:xfrm>
        </p:spPr>
        <p:txBody>
          <a:bodyPr/>
          <a:lstStyle/>
          <a:p>
            <a:fld id="{2AAB5F37-9861-244C-95E2-522B862C4A85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7984" y="4767263"/>
            <a:ext cx="2895600" cy="27384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360" y="4767263"/>
            <a:ext cx="1197496" cy="273844"/>
          </a:xfrm>
        </p:spPr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73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53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29CD-3B2B-B04E-987E-AA0CFF99E791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14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AC8D-E375-E447-AEFA-E2CDECCBB2C5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32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829A-A717-C74B-87E0-D758587E1B44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920" y="339502"/>
            <a:ext cx="7512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9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19256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3876-01B7-0D45-9901-619ABD01BF4E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707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1065-0A3E-6D48-865A-C4DDB863BD14}" type="datetime1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354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1590"/>
            <a:ext cx="4038600" cy="254555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31590"/>
            <a:ext cx="4038600" cy="254555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B77E-61B8-2F4C-8660-0BE97C94112D}" type="datetime1">
              <a:rPr lang="hr-HR" smtClean="0"/>
              <a:t>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444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8576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8576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7EF-B045-6843-9E23-6651FAE3ED05}" type="datetime1">
              <a:rPr lang="hr-HR" smtClean="0"/>
              <a:t>4.3.2021.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53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3648" y="4767263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BA373C3B-5661-8440-9C63-B1389E5BA44F}" type="datetime1">
              <a:rPr lang="hr-HR" smtClean="0"/>
              <a:t>4.3.2021.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0152" y="4767263"/>
            <a:ext cx="119749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1A61CF2-B59C-48EA-AF0E-1D39CBDC5CE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234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61" r:id="rId3"/>
    <p:sldLayoutId id="2147483662" r:id="rId4"/>
    <p:sldLayoutId id="2147483672" r:id="rId5"/>
    <p:sldLayoutId id="2147483673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85764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B5F5D-0014-D947-8AC7-A36F3F81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79662"/>
            <a:ext cx="7772400" cy="1021556"/>
          </a:xfrm>
        </p:spPr>
        <p:txBody>
          <a:bodyPr/>
          <a:lstStyle/>
          <a:p>
            <a:pPr algn="ctr"/>
            <a:r>
              <a:rPr lang="en-GB" dirty="0"/>
              <a:t>HUB PREGLED 1/2021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D6E17-61D6-E740-AF7B-92A3BE022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026582"/>
            <a:ext cx="7772400" cy="1125140"/>
          </a:xfrm>
        </p:spPr>
        <p:txBody>
          <a:bodyPr/>
          <a:lstStyle/>
          <a:p>
            <a:pPr algn="ctr"/>
            <a:r>
              <a:rPr lang="en-GB" dirty="0"/>
              <a:t>Pad </a:t>
            </a:r>
            <a:r>
              <a:rPr lang="en-GB" dirty="0" err="1"/>
              <a:t>dobiti</a:t>
            </a:r>
            <a:r>
              <a:rPr lang="en-GB" dirty="0"/>
              <a:t> </a:t>
            </a:r>
            <a:r>
              <a:rPr lang="en-GB" dirty="0" err="1"/>
              <a:t>banaka</a:t>
            </a:r>
            <a:r>
              <a:rPr lang="en-GB" dirty="0"/>
              <a:t>,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/>
              <a:t>štednje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kredita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FA558-FC77-0247-9FD9-1635319C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1</a:t>
            </a:fld>
            <a:endParaRPr lang="hr-HR"/>
          </a:p>
        </p:txBody>
      </p:sp>
      <p:pic>
        <p:nvPicPr>
          <p:cNvPr id="5" name="Picture 4" descr="HUB analize_logo1">
            <a:extLst>
              <a:ext uri="{FF2B5EF4-FFF2-40B4-BE49-F238E27FC236}">
                <a16:creationId xmlns:a16="http://schemas.microsoft.com/office/drawing/2014/main" id="{ADE13728-05FE-B24C-ABF1-DB162DB9905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65" y="483518"/>
            <a:ext cx="2490470" cy="87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3DFB16-902F-41A9-AE96-6A7A602476E3}"/>
              </a:ext>
            </a:extLst>
          </p:cNvPr>
          <p:cNvSpPr txBox="1"/>
          <p:nvPr/>
        </p:nvSpPr>
        <p:spPr>
          <a:xfrm>
            <a:off x="2425589" y="3817959"/>
            <a:ext cx="436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Zagreb, 4. ožujka 2021.</a:t>
            </a:r>
          </a:p>
        </p:txBody>
      </p:sp>
    </p:spTree>
    <p:extLst>
      <p:ext uri="{BB962C8B-B14F-4D97-AF65-F5344CB8AC3E}">
        <p14:creationId xmlns:p14="http://schemas.microsoft.com/office/powerpoint/2010/main" val="2017485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E67F-C31F-024C-AC92-E02E7A36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/>
              <a:t>Mjere</a:t>
            </a:r>
            <a:r>
              <a:rPr lang="en-GB" sz="3200" dirty="0"/>
              <a:t> </a:t>
            </a:r>
            <a:r>
              <a:rPr lang="en-GB" sz="3200" dirty="0" err="1"/>
              <a:t>pomoći</a:t>
            </a:r>
            <a:r>
              <a:rPr lang="en-GB" sz="3200" dirty="0"/>
              <a:t> </a:t>
            </a:r>
            <a:r>
              <a:rPr lang="en-GB" sz="3200" dirty="0" err="1"/>
              <a:t>dužnicima</a:t>
            </a:r>
            <a:endParaRPr lang="en-GB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3817F6-0ABA-3F40-87D0-CAE13925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10</a:t>
            </a:fld>
            <a:endParaRPr lang="hr-H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B561BE-4687-DB4E-98D5-8F4835ADDA1D}"/>
              </a:ext>
            </a:extLst>
          </p:cNvPr>
          <p:cNvSpPr txBox="1"/>
          <p:nvPr/>
        </p:nvSpPr>
        <p:spPr>
          <a:xfrm>
            <a:off x="7214940" y="2224912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Smanjenje</a:t>
            </a:r>
            <a:r>
              <a:rPr lang="en-GB" sz="1200" dirty="0"/>
              <a:t> </a:t>
            </a:r>
            <a:r>
              <a:rPr lang="en-GB" sz="1200" dirty="0" err="1"/>
              <a:t>će</a:t>
            </a:r>
            <a:r>
              <a:rPr lang="en-GB" sz="1200" dirty="0"/>
              <a:t> se </a:t>
            </a:r>
            <a:r>
              <a:rPr lang="en-GB" sz="1200" dirty="0" err="1"/>
              <a:t>vjerojatno</a:t>
            </a:r>
            <a:r>
              <a:rPr lang="en-GB" sz="1200" dirty="0"/>
              <a:t> </a:t>
            </a:r>
            <a:r>
              <a:rPr lang="en-GB" sz="1200" dirty="0" err="1"/>
              <a:t>nastaviti</a:t>
            </a:r>
            <a:r>
              <a:rPr lang="en-GB" sz="1200" dirty="0"/>
              <a:t> </a:t>
            </a:r>
            <a:r>
              <a:rPr lang="en-GB" sz="1200" dirty="0" err="1"/>
              <a:t>ako</a:t>
            </a:r>
            <a:r>
              <a:rPr lang="en-GB" sz="1200" dirty="0"/>
              <a:t> se </a:t>
            </a:r>
            <a:r>
              <a:rPr lang="en-GB" sz="1200" dirty="0" err="1"/>
              <a:t>realizira</a:t>
            </a:r>
            <a:r>
              <a:rPr lang="en-GB" sz="1200" dirty="0"/>
              <a:t> </a:t>
            </a:r>
            <a:r>
              <a:rPr lang="en-GB" sz="1200" dirty="0" err="1"/>
              <a:t>scenarij</a:t>
            </a:r>
            <a:r>
              <a:rPr lang="en-GB" sz="1200" dirty="0"/>
              <a:t> </a:t>
            </a:r>
            <a:r>
              <a:rPr lang="en-GB" sz="1200" dirty="0" err="1"/>
              <a:t>oporavka</a:t>
            </a:r>
            <a:r>
              <a:rPr lang="en-GB" sz="1200" dirty="0"/>
              <a:t> 2021.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2E849C-FD2D-EA4C-BA08-C81155419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087587"/>
            <a:ext cx="5760640" cy="34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2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2001D-77EE-C349-AF73-D3F7A5BCB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err="1"/>
              <a:t>Podsjetnik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zadnje</a:t>
            </a:r>
            <a:r>
              <a:rPr lang="en-GB" sz="2800" dirty="0"/>
              <a:t> </a:t>
            </a:r>
            <a:r>
              <a:rPr lang="en-GB" sz="2800" dirty="0" err="1"/>
              <a:t>prognoze</a:t>
            </a:r>
            <a:r>
              <a:rPr lang="en-GB" sz="2800" dirty="0"/>
              <a:t> BDP-a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6443A3-379B-8F46-81C2-519B3CBA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2</a:t>
            </a:fld>
            <a:endParaRPr lang="hr-HR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2C800C-7E11-3543-B15F-DB1FCF311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781820"/>
              </p:ext>
            </p:extLst>
          </p:nvPr>
        </p:nvGraphicFramePr>
        <p:xfrm>
          <a:off x="1187624" y="1419622"/>
          <a:ext cx="655272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>
                  <a:extLst>
                    <a:ext uri="{9D8B030D-6E8A-4147-A177-3AD203B41FA5}">
                      <a16:colId xmlns:a16="http://schemas.microsoft.com/office/drawing/2014/main" val="3626570613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869041390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1923515963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219757833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9742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Vlada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-8.0%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21826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1400" dirty="0"/>
                        <a:t>MMF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-9,0%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5477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1400" dirty="0"/>
                        <a:t>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-9,6% (-8,9%)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28493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1400" dirty="0"/>
                        <a:t>HUB </a:t>
                      </a:r>
                      <a:r>
                        <a:rPr lang="en-GB" sz="1400" dirty="0" err="1"/>
                        <a:t>Izgledi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-9,2%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4148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2B4313-9141-D24D-AE43-74EAACCC77B8}"/>
              </a:ext>
            </a:extLst>
          </p:cNvPr>
          <p:cNvSpPr txBox="1"/>
          <p:nvPr/>
        </p:nvSpPr>
        <p:spPr>
          <a:xfrm>
            <a:off x="3527884" y="372387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Rezultat</a:t>
            </a:r>
            <a:r>
              <a:rPr lang="en-GB" sz="1600" dirty="0"/>
              <a:t>:   -8,4%</a:t>
            </a:r>
          </a:p>
          <a:p>
            <a:r>
              <a:rPr lang="en-GB" sz="1600" dirty="0"/>
              <a:t>EU:	 -6,4%</a:t>
            </a:r>
          </a:p>
          <a:p>
            <a:r>
              <a:rPr lang="en-GB" sz="1600" dirty="0"/>
              <a:t>SAD:	 -3,5%</a:t>
            </a:r>
          </a:p>
        </p:txBody>
      </p:sp>
    </p:spTree>
    <p:extLst>
      <p:ext uri="{BB962C8B-B14F-4D97-AF65-F5344CB8AC3E}">
        <p14:creationId xmlns:p14="http://schemas.microsoft.com/office/powerpoint/2010/main" val="177765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54E65-ADDC-AF44-9209-467970C3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3</a:t>
            </a:fld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D88F9F-190B-0843-9513-8A60AF124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059582"/>
            <a:ext cx="5032474" cy="344327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3BB8BC1-9926-0C48-8FEC-F4283D928A2B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5764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err="1"/>
              <a:t>Aktualni</a:t>
            </a:r>
            <a:r>
              <a:rPr lang="en-GB" sz="2800" dirty="0"/>
              <a:t> </a:t>
            </a:r>
            <a:r>
              <a:rPr lang="en-GB" sz="2800" dirty="0" err="1"/>
              <a:t>trendovi</a:t>
            </a:r>
            <a:r>
              <a:rPr lang="en-GB" sz="2800" dirty="0"/>
              <a:t>: Q4 2020 / Q4 2019 u %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C13253F-917E-E544-8ED3-020855C34B30}"/>
              </a:ext>
            </a:extLst>
          </p:cNvPr>
          <p:cNvCxnSpPr/>
          <p:nvPr/>
        </p:nvCxnSpPr>
        <p:spPr>
          <a:xfrm>
            <a:off x="6228184" y="925987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74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E7C374-4C9F-EB4B-9D93-F4F24617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4</a:t>
            </a:fld>
            <a:endParaRPr lang="hr-H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8553AC-3735-234C-A5E5-E1BE6E7AD2AE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5764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err="1"/>
              <a:t>Aktualni</a:t>
            </a:r>
            <a:r>
              <a:rPr lang="en-GB" sz="2800" dirty="0"/>
              <a:t> </a:t>
            </a:r>
            <a:r>
              <a:rPr lang="en-GB" sz="2800" dirty="0" err="1"/>
              <a:t>trendovi</a:t>
            </a:r>
            <a:r>
              <a:rPr lang="en-GB" sz="2800" dirty="0"/>
              <a:t>: </a:t>
            </a:r>
            <a:r>
              <a:rPr lang="en-GB" sz="2800" dirty="0" err="1"/>
              <a:t>pokretači</a:t>
            </a:r>
            <a:r>
              <a:rPr lang="en-GB" sz="2800" dirty="0"/>
              <a:t> </a:t>
            </a:r>
            <a:r>
              <a:rPr lang="en-GB" sz="2800" dirty="0" err="1"/>
              <a:t>oporavka</a:t>
            </a:r>
            <a:endParaRPr lang="en-GB" sz="2800" dirty="0"/>
          </a:p>
          <a:p>
            <a:pPr algn="l"/>
            <a:r>
              <a:rPr lang="en-GB" sz="1600" dirty="0" err="1"/>
              <a:t>Investicije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izvoz</a:t>
            </a:r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CC35E-2D7E-5E46-9499-2B35DFDB8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1209127"/>
            <a:ext cx="5676900" cy="3365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0C3DA9-146B-704A-A52A-C6ADA0CDD475}"/>
              </a:ext>
            </a:extLst>
          </p:cNvPr>
          <p:cNvSpPr txBox="1"/>
          <p:nvPr/>
        </p:nvSpPr>
        <p:spPr>
          <a:xfrm>
            <a:off x="2411760" y="832396"/>
            <a:ext cx="5574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Kako</a:t>
            </a:r>
            <a:r>
              <a:rPr lang="en-GB" sz="1200" dirty="0"/>
              <a:t> </a:t>
            </a:r>
            <a:r>
              <a:rPr lang="en-GB" sz="1200" dirty="0" err="1"/>
              <a:t>su</a:t>
            </a:r>
            <a:r>
              <a:rPr lang="en-GB" sz="1200" dirty="0"/>
              <a:t> se </a:t>
            </a:r>
            <a:r>
              <a:rPr lang="en-GB" sz="1200" dirty="0" err="1"/>
              <a:t>komponente</a:t>
            </a:r>
            <a:r>
              <a:rPr lang="en-GB" sz="1200" dirty="0"/>
              <a:t> BDP-a </a:t>
            </a:r>
            <a:r>
              <a:rPr lang="en-GB" sz="1200" dirty="0" err="1"/>
              <a:t>mijenjale</a:t>
            </a:r>
            <a:r>
              <a:rPr lang="en-GB" sz="1200" dirty="0"/>
              <a:t> </a:t>
            </a:r>
            <a:r>
              <a:rPr lang="en-GB" sz="1200" dirty="0" err="1"/>
              <a:t>po</a:t>
            </a:r>
            <a:r>
              <a:rPr lang="en-GB" sz="1200" dirty="0"/>
              <a:t> </a:t>
            </a:r>
            <a:r>
              <a:rPr lang="en-GB" sz="1200" dirty="0" err="1"/>
              <a:t>kvartalima</a:t>
            </a:r>
            <a:r>
              <a:rPr lang="en-GB" sz="1200" dirty="0"/>
              <a:t> 2020 (u </a:t>
            </a:r>
            <a:r>
              <a:rPr lang="en-GB" sz="1200" dirty="0" err="1"/>
              <a:t>odnosu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isti</a:t>
            </a:r>
            <a:r>
              <a:rPr lang="en-GB" sz="1200" dirty="0"/>
              <a:t> </a:t>
            </a:r>
            <a:r>
              <a:rPr lang="en-GB" sz="1200" dirty="0" err="1"/>
              <a:t>kvartal</a:t>
            </a:r>
            <a:r>
              <a:rPr lang="en-GB" sz="1200" dirty="0"/>
              <a:t> 2019 u %)</a:t>
            </a:r>
          </a:p>
        </p:txBody>
      </p:sp>
    </p:spTree>
    <p:extLst>
      <p:ext uri="{BB962C8B-B14F-4D97-AF65-F5344CB8AC3E}">
        <p14:creationId xmlns:p14="http://schemas.microsoft.com/office/powerpoint/2010/main" val="376343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A4FF4-7EA7-7B48-87EC-806AFE03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Rezultati</a:t>
            </a:r>
            <a:r>
              <a:rPr lang="en-GB" sz="3200" dirty="0"/>
              <a:t> </a:t>
            </a:r>
            <a:r>
              <a:rPr lang="en-GB" sz="3200" dirty="0" err="1"/>
              <a:t>banaka</a:t>
            </a:r>
            <a:r>
              <a:rPr lang="en-GB" sz="3200" dirty="0"/>
              <a:t> 2020.: </a:t>
            </a:r>
            <a:r>
              <a:rPr lang="en-GB" sz="3200" dirty="0" err="1"/>
              <a:t>naglasci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420CA-F60C-5142-982E-F8F48CA6B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Neto dobit je više nego prepolovljena (-53%)</a:t>
            </a:r>
          </a:p>
          <a:p>
            <a:r>
              <a:rPr lang="hr-HR" sz="2000" dirty="0"/>
              <a:t>Neto kamatni prihod -5,7%</a:t>
            </a:r>
          </a:p>
          <a:p>
            <a:r>
              <a:rPr lang="hr-HR" sz="2000" dirty="0"/>
              <a:t>Neto prihod od naknada i provizija -10,5%</a:t>
            </a:r>
          </a:p>
          <a:p>
            <a:r>
              <a:rPr lang="hr-HR" sz="2000" dirty="0"/>
              <a:t>Ukupan neto prihod iz poslovanja -9,9%</a:t>
            </a:r>
          </a:p>
          <a:p>
            <a:r>
              <a:rPr lang="hr-HR" sz="2000" dirty="0"/>
              <a:t>Rast troškova po osnovi ispravaka vrijednosti</a:t>
            </a:r>
          </a:p>
          <a:p>
            <a:endParaRPr lang="hr-HR" sz="2000" dirty="0"/>
          </a:p>
          <a:p>
            <a:r>
              <a:rPr lang="hr-HR" sz="2000" dirty="0"/>
              <a:t>Stopa ukupnog kapitala od 24,9% i dalje je među najvećima u svijetu, što omogućuje rast kredita, depozita i niske kamatne stope </a:t>
            </a:r>
          </a:p>
          <a:p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6ACC3-6E9A-EB42-AC53-5110A61A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936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D3C00C-155F-DA4D-A292-E1AC6EEC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6</a:t>
            </a:fld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68F1F3-7AD0-FA45-A40B-D46E0A751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" y="1574800"/>
            <a:ext cx="7937500" cy="19939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6DFCE15-A54E-D149-8597-B1D09FCC102E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5764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err="1"/>
              <a:t>Porast</a:t>
            </a:r>
            <a:r>
              <a:rPr lang="en-GB" sz="2800" dirty="0"/>
              <a:t> </a:t>
            </a:r>
            <a:r>
              <a:rPr lang="en-GB" sz="2800" dirty="0" err="1"/>
              <a:t>štednje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kreditiranja</a:t>
            </a:r>
            <a:r>
              <a:rPr lang="en-GB" sz="2800" dirty="0"/>
              <a:t> </a:t>
            </a:r>
            <a:r>
              <a:rPr lang="en-GB" sz="2800" dirty="0" err="1"/>
              <a:t>stanovništva</a:t>
            </a:r>
            <a:r>
              <a:rPr lang="en-GB" sz="2800" dirty="0"/>
              <a:t> u </a:t>
            </a:r>
            <a:r>
              <a:rPr lang="en-GB" sz="2800" dirty="0" err="1"/>
              <a:t>krizi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1685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0DBC70-3FB0-D94C-8D26-7E8904D5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7</a:t>
            </a:fld>
            <a:endParaRPr lang="hr-HR"/>
          </a:p>
        </p:txBody>
      </p:sp>
      <p:graphicFrame>
        <p:nvGraphicFramePr>
          <p:cNvPr id="3" name="Grafikon 265">
            <a:extLst>
              <a:ext uri="{FF2B5EF4-FFF2-40B4-BE49-F238E27FC236}">
                <a16:creationId xmlns:a16="http://schemas.microsoft.com/office/drawing/2014/main" id="{DE945F89-F045-FC45-9FB7-AF90615B71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157417"/>
              </p:ext>
            </p:extLst>
          </p:nvPr>
        </p:nvGraphicFramePr>
        <p:xfrm>
          <a:off x="2286000" y="1709862"/>
          <a:ext cx="45720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018D13C0-A93F-2545-94D6-DC37CAFB635C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5764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err="1"/>
              <a:t>Promjene</a:t>
            </a:r>
            <a:r>
              <a:rPr lang="en-GB" sz="2800" dirty="0"/>
              <a:t> </a:t>
            </a:r>
            <a:r>
              <a:rPr lang="en-GB" sz="2800" dirty="0" err="1"/>
              <a:t>kredita</a:t>
            </a:r>
            <a:r>
              <a:rPr lang="en-GB" sz="2800" dirty="0"/>
              <a:t> </a:t>
            </a:r>
            <a:r>
              <a:rPr lang="en-GB" sz="2800" dirty="0" err="1"/>
              <a:t>stanovništvu</a:t>
            </a:r>
            <a:r>
              <a:rPr lang="en-GB" sz="2800" dirty="0"/>
              <a:t> </a:t>
            </a:r>
            <a:r>
              <a:rPr lang="en-GB" sz="2800" dirty="0" err="1"/>
              <a:t>po</a:t>
            </a:r>
            <a:r>
              <a:rPr lang="en-GB" sz="2800" dirty="0"/>
              <a:t> </a:t>
            </a:r>
            <a:r>
              <a:rPr lang="en-GB" sz="2800" dirty="0" err="1"/>
              <a:t>vrstama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7A2C38-4174-4A4C-ABFE-7D283BA0FBB1}"/>
              </a:ext>
            </a:extLst>
          </p:cNvPr>
          <p:cNvSpPr txBox="1"/>
          <p:nvPr/>
        </p:nvSpPr>
        <p:spPr>
          <a:xfrm>
            <a:off x="2263171" y="1063229"/>
            <a:ext cx="4594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Promjena</a:t>
            </a:r>
            <a:r>
              <a:rPr lang="en-GB" sz="1200" dirty="0"/>
              <a:t> u </a:t>
            </a:r>
            <a:r>
              <a:rPr lang="en-GB" sz="1200" dirty="0" err="1"/>
              <a:t>odnosu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zadnji</a:t>
            </a:r>
            <a:r>
              <a:rPr lang="en-GB" sz="1200" dirty="0"/>
              <a:t> </a:t>
            </a:r>
            <a:r>
              <a:rPr lang="en-GB" sz="1200" dirty="0" err="1"/>
              <a:t>kvartal</a:t>
            </a:r>
            <a:r>
              <a:rPr lang="en-GB" sz="1200" dirty="0"/>
              <a:t> </a:t>
            </a:r>
            <a:r>
              <a:rPr lang="en-GB" sz="1200" dirty="0" err="1"/>
              <a:t>prethodne</a:t>
            </a:r>
            <a:r>
              <a:rPr lang="en-GB" sz="1200" dirty="0"/>
              <a:t> </a:t>
            </a:r>
            <a:r>
              <a:rPr lang="en-GB" sz="1200" dirty="0" err="1"/>
              <a:t>godine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6127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1F816A-BE23-C844-A59F-FCB6E60D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8</a:t>
            </a:fld>
            <a:endParaRPr lang="hr-HR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C8CCDB6-9237-2647-B2CF-08749CA5B9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531325"/>
              </p:ext>
            </p:extLst>
          </p:nvPr>
        </p:nvGraphicFramePr>
        <p:xfrm>
          <a:off x="1907704" y="1347614"/>
          <a:ext cx="5022304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F494053E-A041-A148-9872-B33F0C38C097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5764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err="1"/>
              <a:t>Kamatne</a:t>
            </a:r>
            <a:r>
              <a:rPr lang="en-GB" sz="2800" dirty="0"/>
              <a:t> stope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stambene</a:t>
            </a:r>
            <a:r>
              <a:rPr lang="en-GB" sz="2800" dirty="0"/>
              <a:t> </a:t>
            </a:r>
            <a:r>
              <a:rPr lang="en-GB" sz="2800" dirty="0" err="1"/>
              <a:t>kredite</a:t>
            </a:r>
            <a:r>
              <a:rPr lang="en-GB" sz="2800" dirty="0"/>
              <a:t> (&gt;10g) u 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57E73-B11A-D543-947D-F6583D8EED86}"/>
              </a:ext>
            </a:extLst>
          </p:cNvPr>
          <p:cNvSpPr txBox="1"/>
          <p:nvPr/>
        </p:nvSpPr>
        <p:spPr>
          <a:xfrm>
            <a:off x="1115616" y="4767263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/>
              <a:t>Izvor</a:t>
            </a:r>
            <a:r>
              <a:rPr lang="en-GB" sz="900" dirty="0"/>
              <a:t>: ECB</a:t>
            </a:r>
          </a:p>
        </p:txBody>
      </p:sp>
    </p:spTree>
    <p:extLst>
      <p:ext uri="{BB962C8B-B14F-4D97-AF65-F5344CB8AC3E}">
        <p14:creationId xmlns:p14="http://schemas.microsoft.com/office/powerpoint/2010/main" val="341007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0DC38-CF26-FA46-AA09-23352CF0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9</a:t>
            </a:fld>
            <a:endParaRPr lang="hr-H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1B1873-DAD8-1642-BFBC-02812DC4F4F1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5764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err="1"/>
              <a:t>Usporedba</a:t>
            </a:r>
            <a:r>
              <a:rPr lang="en-GB" sz="2800" dirty="0"/>
              <a:t> </a:t>
            </a:r>
            <a:r>
              <a:rPr lang="en-GB" sz="2800" dirty="0" err="1"/>
              <a:t>kreditnog</a:t>
            </a:r>
            <a:r>
              <a:rPr lang="en-GB" sz="2800" dirty="0"/>
              <a:t> </a:t>
            </a:r>
            <a:r>
              <a:rPr lang="en-GB" sz="2800" dirty="0" err="1"/>
              <a:t>oporavka</a:t>
            </a:r>
            <a:r>
              <a:rPr lang="en-GB" sz="2800" dirty="0"/>
              <a:t> (</a:t>
            </a:r>
            <a:r>
              <a:rPr lang="en-GB" sz="2800" dirty="0" err="1"/>
              <a:t>stanovništvo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poduzeća</a:t>
            </a:r>
            <a:r>
              <a:rPr lang="en-GB" sz="2800" dirty="0"/>
              <a:t>) u </a:t>
            </a:r>
            <a:r>
              <a:rPr lang="en-GB" sz="2800" dirty="0" err="1"/>
              <a:t>europskom</a:t>
            </a:r>
            <a:r>
              <a:rPr lang="en-GB" sz="2800" dirty="0"/>
              <a:t> </a:t>
            </a:r>
            <a:r>
              <a:rPr lang="en-GB" sz="2800" dirty="0" err="1"/>
              <a:t>okviru</a:t>
            </a:r>
            <a:endParaRPr lang="en-GB" sz="2800" dirty="0"/>
          </a:p>
        </p:txBody>
      </p:sp>
      <p:graphicFrame>
        <p:nvGraphicFramePr>
          <p:cNvPr id="4" name="Grafikon 23">
            <a:extLst>
              <a:ext uri="{FF2B5EF4-FFF2-40B4-BE49-F238E27FC236}">
                <a16:creationId xmlns:a16="http://schemas.microsoft.com/office/drawing/2014/main" id="{CB4DFE8F-E0E4-0444-BEAE-E4C3278E9A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150407"/>
              </p:ext>
            </p:extLst>
          </p:nvPr>
        </p:nvGraphicFramePr>
        <p:xfrm>
          <a:off x="483840" y="1275606"/>
          <a:ext cx="4088160" cy="3153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E8FCB2-78D5-4D40-B30D-EF6A07A0452D}"/>
              </a:ext>
            </a:extLst>
          </p:cNvPr>
          <p:cNvSpPr txBox="1"/>
          <p:nvPr/>
        </p:nvSpPr>
        <p:spPr>
          <a:xfrm>
            <a:off x="1331640" y="343584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accent1"/>
                </a:solidFill>
              </a:rPr>
              <a:t>Poduzeća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6" name="Grafikon 24">
            <a:extLst>
              <a:ext uri="{FF2B5EF4-FFF2-40B4-BE49-F238E27FC236}">
                <a16:creationId xmlns:a16="http://schemas.microsoft.com/office/drawing/2014/main" id="{27F3D6CE-2D7F-2249-8A76-24AE29D7A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06834"/>
              </p:ext>
            </p:extLst>
          </p:nvPr>
        </p:nvGraphicFramePr>
        <p:xfrm>
          <a:off x="4672503" y="1275606"/>
          <a:ext cx="4291985" cy="318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80A19E5-5964-3D4B-973A-AA1455863B9A}"/>
              </a:ext>
            </a:extLst>
          </p:cNvPr>
          <p:cNvSpPr txBox="1"/>
          <p:nvPr/>
        </p:nvSpPr>
        <p:spPr>
          <a:xfrm>
            <a:off x="5419800" y="3435846"/>
            <a:ext cx="16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accent1"/>
                </a:solidFill>
              </a:rPr>
              <a:t>Stanovništvo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9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HUB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On-screen Show (16:9)</PresentationFormat>
  <Paragraphs>63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1_Office Theme</vt:lpstr>
      <vt:lpstr>HUB PREGLED 1/2021</vt:lpstr>
      <vt:lpstr>Podsjetnik na zadnje prognoze BDP-a</vt:lpstr>
      <vt:lpstr>PowerPoint Presentation</vt:lpstr>
      <vt:lpstr>PowerPoint Presentation</vt:lpstr>
      <vt:lpstr>Rezultati banaka 2020.: naglasci</vt:lpstr>
      <vt:lpstr>PowerPoint Presentation</vt:lpstr>
      <vt:lpstr>PowerPoint Presentation</vt:lpstr>
      <vt:lpstr>PowerPoint Presentation</vt:lpstr>
      <vt:lpstr>PowerPoint Presentation</vt:lpstr>
      <vt:lpstr>Mjere pomoći dužnicima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2021-03-04T10:51:42Z</dcterms:created>
  <dcterms:modified xsi:type="dcterms:W3CDTF">2021-03-04T10:52:06Z</dcterms:modified>
</cp:coreProperties>
</file>