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merzoI\Desktop\Nacionalni%20ra&#269;uni\Kvartalni%20BDP\2020\3Q%202020\Prezentacija\Tromjese&#269;ne%20stope%20rasta%20BDP-a%20iz%20originalnih%20te%20iz%20sezonski%20prilago&#273;enih%20vremenskih%20serij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merzoI\Desktop\Nacionalni%20ra&#269;uni\Kvartalni%20BDP\2020\3Q%202020\Prezentacija\Tromjese&#269;ne%20stope%20rasta%20BDP-a%20iz%20originalnih%20te%20iz%20sezonski%20prilago&#273;enih%20vremenskih%20seri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merzoI\Desktop\Nacionalni%20ra&#269;uni\Kvartalni%20BDP\2020\3Q%202020\Prezentacija\Tromjese&#269;ne%20stope%20rasta%20BDP-a%20iz%20originalnih%20te%20iz%20sezonski%20prilago&#273;enih%20vremenskih%20serij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merzoI\Desktop\Nacionalni%20ra&#269;uni\Kvartalni%20BDP\2020\3Q%202020\Prezentacija\Tromjese&#269;ne%20stope%20rasta%20BDP-a%20iz%20originalnih%20te%20iz%20sezonski%20prilago&#273;enih%20vremenskih%20serij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merzoI\Desktop\Nacionalni%20ra&#269;uni\Kvartalni%20BDP\2020\3Q%202020\Prezentacija\Tromjese&#269;ne%20stope%20rasta%20BDP-a%20iz%20originalnih%20te%20iz%20sezonski%20prilago&#273;enih%20vremenskih%20serij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 sz="2000"/>
              <a:t>Tromjesečne stope rasta BDP-a iz originalnih te iz sezonski prilagođenih vremenskih serija</a:t>
            </a:r>
          </a:p>
        </c:rich>
      </c:tx>
      <c:layout>
        <c:manualLayout>
          <c:xMode val="edge"/>
          <c:yMode val="edge"/>
          <c:x val="0.1307344497702064"/>
          <c:y val="4.9600352924935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096964086559689E-2"/>
          <c:y val="0.2831312442998225"/>
          <c:w val="0.8398526286014929"/>
          <c:h val="0.60057265398905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Sheet1!$A$4</c:f>
              <c:strCache>
                <c:ptCount val="1"/>
                <c:pt idx="0">
                  <c:v>Originalne realne stope rasta BDP-a, Q/Q-4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Sheet1!$B$2:$AH$2</c:f>
              <c:strCache>
                <c:ptCount val="33"/>
                <c:pt idx="0">
                  <c:v>1.Q 13.</c:v>
                </c:pt>
                <c:pt idx="1">
                  <c:v>2.Q 13.</c:v>
                </c:pt>
                <c:pt idx="2">
                  <c:v>3.Q 13.</c:v>
                </c:pt>
                <c:pt idx="3">
                  <c:v>4.Q 13.</c:v>
                </c:pt>
                <c:pt idx="4">
                  <c:v>1.Q 14.</c:v>
                </c:pt>
                <c:pt idx="5">
                  <c:v>2.Q 14.</c:v>
                </c:pt>
                <c:pt idx="6">
                  <c:v>3.Q 14.</c:v>
                </c:pt>
                <c:pt idx="7">
                  <c:v>4.Q 14.</c:v>
                </c:pt>
                <c:pt idx="8">
                  <c:v>1.Q 15.</c:v>
                </c:pt>
                <c:pt idx="9">
                  <c:v>2.Q 15.</c:v>
                </c:pt>
                <c:pt idx="10">
                  <c:v>3.Q.15.</c:v>
                </c:pt>
                <c:pt idx="11">
                  <c:v>4.Q.15.</c:v>
                </c:pt>
                <c:pt idx="12">
                  <c:v>1.Q.16.</c:v>
                </c:pt>
                <c:pt idx="13">
                  <c:v>2.Q.16.</c:v>
                </c:pt>
                <c:pt idx="14">
                  <c:v>3.Q.16.</c:v>
                </c:pt>
                <c:pt idx="15">
                  <c:v>4.Q 16.</c:v>
                </c:pt>
                <c:pt idx="16">
                  <c:v>1.Q.17.</c:v>
                </c:pt>
                <c:pt idx="17">
                  <c:v>2.Q.17.</c:v>
                </c:pt>
                <c:pt idx="18">
                  <c:v>3.Q.17.</c:v>
                </c:pt>
                <c:pt idx="19">
                  <c:v>4.Q 17.</c:v>
                </c:pt>
                <c:pt idx="20">
                  <c:v>1.Q.18.</c:v>
                </c:pt>
                <c:pt idx="21">
                  <c:v>2.Q.18.</c:v>
                </c:pt>
                <c:pt idx="22">
                  <c:v>3.Q.18.</c:v>
                </c:pt>
                <c:pt idx="23">
                  <c:v>4.Q 18.</c:v>
                </c:pt>
                <c:pt idx="24">
                  <c:v>1.Q.19.</c:v>
                </c:pt>
                <c:pt idx="25">
                  <c:v>2.Q.19.</c:v>
                </c:pt>
                <c:pt idx="26">
                  <c:v>3.Q.19.</c:v>
                </c:pt>
                <c:pt idx="27">
                  <c:v>4.Q 19.</c:v>
                </c:pt>
                <c:pt idx="28">
                  <c:v>1.Q 20.</c:v>
                </c:pt>
                <c:pt idx="29">
                  <c:v>2.Q 20.</c:v>
                </c:pt>
                <c:pt idx="30">
                  <c:v>3.Q 20.</c:v>
                </c:pt>
                <c:pt idx="31">
                  <c:v>4.Q 20.</c:v>
                </c:pt>
                <c:pt idx="32">
                  <c:v>1.Q 21.</c:v>
                </c:pt>
              </c:strCache>
            </c:strRef>
          </c:cat>
          <c:val>
            <c:numRef>
              <c:f>Sheet1!$B$4:$AH$4</c:f>
              <c:numCache>
                <c:formatCode>0.0</c:formatCode>
                <c:ptCount val="33"/>
                <c:pt idx="0">
                  <c:v>-1.0740987535479576</c:v>
                </c:pt>
                <c:pt idx="1">
                  <c:v>0.25469373451625188</c:v>
                </c:pt>
                <c:pt idx="2">
                  <c:v>-0.62600792458748344</c:v>
                </c:pt>
                <c:pt idx="3">
                  <c:v>-0.38334912627612994</c:v>
                </c:pt>
                <c:pt idx="4">
                  <c:v>-1.1545636769497918</c:v>
                </c:pt>
                <c:pt idx="5">
                  <c:v>-0.55350234970671863</c:v>
                </c:pt>
                <c:pt idx="6">
                  <c:v>-5.7283612877114365E-2</c:v>
                </c:pt>
                <c:pt idx="7">
                  <c:v>0.31340979075424968</c:v>
                </c:pt>
                <c:pt idx="8">
                  <c:v>1.0868220391788412</c:v>
                </c:pt>
                <c:pt idx="9">
                  <c:v>1.7111265331567438</c:v>
                </c:pt>
                <c:pt idx="10">
                  <c:v>4.5445978279900174</c:v>
                </c:pt>
                <c:pt idx="11">
                  <c:v>2.058516083939395</c:v>
                </c:pt>
                <c:pt idx="12">
                  <c:v>4.0862082648948359</c:v>
                </c:pt>
                <c:pt idx="13">
                  <c:v>3.0695516701185142</c:v>
                </c:pt>
                <c:pt idx="14">
                  <c:v>2.407300563442007</c:v>
                </c:pt>
                <c:pt idx="15">
                  <c:v>4.6390009280898425</c:v>
                </c:pt>
                <c:pt idx="16">
                  <c:v>3.2339506985779281</c:v>
                </c:pt>
                <c:pt idx="17">
                  <c:v>3.0115751948187892</c:v>
                </c:pt>
                <c:pt idx="18">
                  <c:v>4.4494702223967266</c:v>
                </c:pt>
                <c:pt idx="19">
                  <c:v>2.9330824778765816</c:v>
                </c:pt>
                <c:pt idx="20">
                  <c:v>1.7849471729773683</c:v>
                </c:pt>
                <c:pt idx="21">
                  <c:v>3.9917348431967241</c:v>
                </c:pt>
                <c:pt idx="22">
                  <c:v>2.9101769841247176</c:v>
                </c:pt>
                <c:pt idx="23">
                  <c:v>2.4239228065984264</c:v>
                </c:pt>
                <c:pt idx="24">
                  <c:v>3.8499204603082831</c:v>
                </c:pt>
                <c:pt idx="25">
                  <c:v>2.6363546056342102</c:v>
                </c:pt>
                <c:pt idx="26">
                  <c:v>2.8068932498350563</c:v>
                </c:pt>
                <c:pt idx="27">
                  <c:v>2.2583168153143021</c:v>
                </c:pt>
                <c:pt idx="28">
                  <c:v>0.9</c:v>
                </c:pt>
                <c:pt idx="29">
                  <c:v>-14.4</c:v>
                </c:pt>
                <c:pt idx="30">
                  <c:v>-10.1</c:v>
                </c:pt>
                <c:pt idx="31">
                  <c:v>-7.2</c:v>
                </c:pt>
                <c:pt idx="32">
                  <c:v>-0.7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9-4D27-AB79-0CF86AE59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348136"/>
        <c:axId val="504349120"/>
      </c:barChar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Sezonski prilagođene realne stope rasta BDP-a, Q/Q-4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Sheet1!$B$2:$AH$2</c:f>
              <c:strCache>
                <c:ptCount val="33"/>
                <c:pt idx="0">
                  <c:v>1.Q 13.</c:v>
                </c:pt>
                <c:pt idx="1">
                  <c:v>2.Q 13.</c:v>
                </c:pt>
                <c:pt idx="2">
                  <c:v>3.Q 13.</c:v>
                </c:pt>
                <c:pt idx="3">
                  <c:v>4.Q 13.</c:v>
                </c:pt>
                <c:pt idx="4">
                  <c:v>1.Q 14.</c:v>
                </c:pt>
                <c:pt idx="5">
                  <c:v>2.Q 14.</c:v>
                </c:pt>
                <c:pt idx="6">
                  <c:v>3.Q 14.</c:v>
                </c:pt>
                <c:pt idx="7">
                  <c:v>4.Q 14.</c:v>
                </c:pt>
                <c:pt idx="8">
                  <c:v>1.Q 15.</c:v>
                </c:pt>
                <c:pt idx="9">
                  <c:v>2.Q 15.</c:v>
                </c:pt>
                <c:pt idx="10">
                  <c:v>3.Q.15.</c:v>
                </c:pt>
                <c:pt idx="11">
                  <c:v>4.Q.15.</c:v>
                </c:pt>
                <c:pt idx="12">
                  <c:v>1.Q.16.</c:v>
                </c:pt>
                <c:pt idx="13">
                  <c:v>2.Q.16.</c:v>
                </c:pt>
                <c:pt idx="14">
                  <c:v>3.Q.16.</c:v>
                </c:pt>
                <c:pt idx="15">
                  <c:v>4.Q 16.</c:v>
                </c:pt>
                <c:pt idx="16">
                  <c:v>1.Q.17.</c:v>
                </c:pt>
                <c:pt idx="17">
                  <c:v>2.Q.17.</c:v>
                </c:pt>
                <c:pt idx="18">
                  <c:v>3.Q.17.</c:v>
                </c:pt>
                <c:pt idx="19">
                  <c:v>4.Q 17.</c:v>
                </c:pt>
                <c:pt idx="20">
                  <c:v>1.Q.18.</c:v>
                </c:pt>
                <c:pt idx="21">
                  <c:v>2.Q.18.</c:v>
                </c:pt>
                <c:pt idx="22">
                  <c:v>3.Q.18.</c:v>
                </c:pt>
                <c:pt idx="23">
                  <c:v>4.Q 18.</c:v>
                </c:pt>
                <c:pt idx="24">
                  <c:v>1.Q.19.</c:v>
                </c:pt>
                <c:pt idx="25">
                  <c:v>2.Q.19.</c:v>
                </c:pt>
                <c:pt idx="26">
                  <c:v>3.Q.19.</c:v>
                </c:pt>
                <c:pt idx="27">
                  <c:v>4.Q 19.</c:v>
                </c:pt>
                <c:pt idx="28">
                  <c:v>1.Q 20.</c:v>
                </c:pt>
                <c:pt idx="29">
                  <c:v>2.Q 20.</c:v>
                </c:pt>
                <c:pt idx="30">
                  <c:v>3.Q 20.</c:v>
                </c:pt>
                <c:pt idx="31">
                  <c:v>4.Q 20.</c:v>
                </c:pt>
                <c:pt idx="32">
                  <c:v>1.Q 21.</c:v>
                </c:pt>
              </c:strCache>
            </c:strRef>
          </c:cat>
          <c:val>
            <c:numRef>
              <c:f>Sheet1!$B$3:$AH$3</c:f>
              <c:numCache>
                <c:formatCode>0.0</c:formatCode>
                <c:ptCount val="33"/>
                <c:pt idx="0">
                  <c:v>-0.77645939595868185</c:v>
                </c:pt>
                <c:pt idx="1">
                  <c:v>0.10571619011389544</c:v>
                </c:pt>
                <c:pt idx="2">
                  <c:v>-0.8546372692439661</c:v>
                </c:pt>
                <c:pt idx="3">
                  <c:v>-0.22161793919066497</c:v>
                </c:pt>
                <c:pt idx="4">
                  <c:v>-1.023469925163397</c:v>
                </c:pt>
                <c:pt idx="5">
                  <c:v>-0.53387375169423024</c:v>
                </c:pt>
                <c:pt idx="6">
                  <c:v>-0.30142887762305293</c:v>
                </c:pt>
                <c:pt idx="7">
                  <c:v>0.44556140481890338</c:v>
                </c:pt>
                <c:pt idx="8">
                  <c:v>1.1453931053236488</c:v>
                </c:pt>
                <c:pt idx="9">
                  <c:v>1.8761120193410363</c:v>
                </c:pt>
                <c:pt idx="10">
                  <c:v>4.2008641611499371</c:v>
                </c:pt>
                <c:pt idx="11">
                  <c:v>2.1790633211903838</c:v>
                </c:pt>
                <c:pt idx="12">
                  <c:v>4.1944205289276937</c:v>
                </c:pt>
                <c:pt idx="13">
                  <c:v>3.2519322831316373</c:v>
                </c:pt>
                <c:pt idx="14">
                  <c:v>2.0010283891425615</c:v>
                </c:pt>
                <c:pt idx="15">
                  <c:v>4.8294484956415573</c:v>
                </c:pt>
                <c:pt idx="16">
                  <c:v>3.3864564715590859</c:v>
                </c:pt>
                <c:pt idx="17">
                  <c:v>3.09991513453474</c:v>
                </c:pt>
                <c:pt idx="18">
                  <c:v>4.0415970067854374</c:v>
                </c:pt>
                <c:pt idx="19">
                  <c:v>3.1581296453374392</c:v>
                </c:pt>
                <c:pt idx="20">
                  <c:v>2.0755781485409415</c:v>
                </c:pt>
                <c:pt idx="21">
                  <c:v>3.767069618450833</c:v>
                </c:pt>
                <c:pt idx="22">
                  <c:v>2.6936606912321821</c:v>
                </c:pt>
                <c:pt idx="23">
                  <c:v>2.7516905081186707</c:v>
                </c:pt>
                <c:pt idx="24">
                  <c:v>3.9335857522722222</c:v>
                </c:pt>
                <c:pt idx="25">
                  <c:v>2.432740064055892</c:v>
                </c:pt>
                <c:pt idx="26">
                  <c:v>2.6502407762293672</c:v>
                </c:pt>
                <c:pt idx="27">
                  <c:v>2.6440045708208544</c:v>
                </c:pt>
                <c:pt idx="28">
                  <c:v>0.83372436007651629</c:v>
                </c:pt>
                <c:pt idx="29">
                  <c:v>-14.596020150683742</c:v>
                </c:pt>
                <c:pt idx="30">
                  <c:v>-10.137807943507937</c:v>
                </c:pt>
                <c:pt idx="31">
                  <c:v>-6.8869708693906375</c:v>
                </c:pt>
                <c:pt idx="32">
                  <c:v>-0.91327732653245164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19-4D27-AB79-0CF86AE59953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Sezonski prilagođene realne stope rasta BDP-a, Q/Q-1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Sheet1!$B$2:$AH$2</c:f>
              <c:strCache>
                <c:ptCount val="33"/>
                <c:pt idx="0">
                  <c:v>1.Q 13.</c:v>
                </c:pt>
                <c:pt idx="1">
                  <c:v>2.Q 13.</c:v>
                </c:pt>
                <c:pt idx="2">
                  <c:v>3.Q 13.</c:v>
                </c:pt>
                <c:pt idx="3">
                  <c:v>4.Q 13.</c:v>
                </c:pt>
                <c:pt idx="4">
                  <c:v>1.Q 14.</c:v>
                </c:pt>
                <c:pt idx="5">
                  <c:v>2.Q 14.</c:v>
                </c:pt>
                <c:pt idx="6">
                  <c:v>3.Q 14.</c:v>
                </c:pt>
                <c:pt idx="7">
                  <c:v>4.Q 14.</c:v>
                </c:pt>
                <c:pt idx="8">
                  <c:v>1.Q 15.</c:v>
                </c:pt>
                <c:pt idx="9">
                  <c:v>2.Q 15.</c:v>
                </c:pt>
                <c:pt idx="10">
                  <c:v>3.Q.15.</c:v>
                </c:pt>
                <c:pt idx="11">
                  <c:v>4.Q.15.</c:v>
                </c:pt>
                <c:pt idx="12">
                  <c:v>1.Q.16.</c:v>
                </c:pt>
                <c:pt idx="13">
                  <c:v>2.Q.16.</c:v>
                </c:pt>
                <c:pt idx="14">
                  <c:v>3.Q.16.</c:v>
                </c:pt>
                <c:pt idx="15">
                  <c:v>4.Q 16.</c:v>
                </c:pt>
                <c:pt idx="16">
                  <c:v>1.Q.17.</c:v>
                </c:pt>
                <c:pt idx="17">
                  <c:v>2.Q.17.</c:v>
                </c:pt>
                <c:pt idx="18">
                  <c:v>3.Q.17.</c:v>
                </c:pt>
                <c:pt idx="19">
                  <c:v>4.Q 17.</c:v>
                </c:pt>
                <c:pt idx="20">
                  <c:v>1.Q.18.</c:v>
                </c:pt>
                <c:pt idx="21">
                  <c:v>2.Q.18.</c:v>
                </c:pt>
                <c:pt idx="22">
                  <c:v>3.Q.18.</c:v>
                </c:pt>
                <c:pt idx="23">
                  <c:v>4.Q 18.</c:v>
                </c:pt>
                <c:pt idx="24">
                  <c:v>1.Q.19.</c:v>
                </c:pt>
                <c:pt idx="25">
                  <c:v>2.Q.19.</c:v>
                </c:pt>
                <c:pt idx="26">
                  <c:v>3.Q.19.</c:v>
                </c:pt>
                <c:pt idx="27">
                  <c:v>4.Q 19.</c:v>
                </c:pt>
                <c:pt idx="28">
                  <c:v>1.Q 20.</c:v>
                </c:pt>
                <c:pt idx="29">
                  <c:v>2.Q 20.</c:v>
                </c:pt>
                <c:pt idx="30">
                  <c:v>3.Q 20.</c:v>
                </c:pt>
                <c:pt idx="31">
                  <c:v>4.Q 20.</c:v>
                </c:pt>
                <c:pt idx="32">
                  <c:v>1.Q 21.</c:v>
                </c:pt>
              </c:strCache>
            </c:strRef>
          </c:cat>
          <c:val>
            <c:numRef>
              <c:f>Sheet1!$B$5:$AH$5</c:f>
              <c:numCache>
                <c:formatCode>0.0</c:formatCode>
                <c:ptCount val="33"/>
                <c:pt idx="0">
                  <c:v>0.65082254624991265</c:v>
                </c:pt>
                <c:pt idx="1">
                  <c:v>1.5816407103486085E-2</c:v>
                </c:pt>
                <c:pt idx="2">
                  <c:v>-0.66081883808379871</c:v>
                </c:pt>
                <c:pt idx="3">
                  <c:v>-0.22313165007119551</c:v>
                </c:pt>
                <c:pt idx="4">
                  <c:v>-0.15804065920188748</c:v>
                </c:pt>
                <c:pt idx="5">
                  <c:v>0.51055350247636966</c:v>
                </c:pt>
                <c:pt idx="6">
                  <c:v>-0.42867062515477983</c:v>
                </c:pt>
                <c:pt idx="7">
                  <c:v>0.52444527335732971</c:v>
                </c:pt>
                <c:pt idx="8">
                  <c:v>0.53758558062362738</c:v>
                </c:pt>
                <c:pt idx="9">
                  <c:v>1.2366860553069188</c:v>
                </c:pt>
                <c:pt idx="10">
                  <c:v>1.8434877507261405</c:v>
                </c:pt>
                <c:pt idx="11">
                  <c:v>-1.4260223117849904</c:v>
                </c:pt>
                <c:pt idx="12">
                  <c:v>2.5205666450663671</c:v>
                </c:pt>
                <c:pt idx="13">
                  <c:v>0.32095192898692915</c:v>
                </c:pt>
                <c:pt idx="14">
                  <c:v>0.60964725410983078</c:v>
                </c:pt>
                <c:pt idx="15">
                  <c:v>1.3073679772545859</c:v>
                </c:pt>
                <c:pt idx="16">
                  <c:v>1.1093567026674265</c:v>
                </c:pt>
                <c:pt idx="17">
                  <c:v>4.2906808974578325E-2</c:v>
                </c:pt>
                <c:pt idx="18">
                  <c:v>1.5285838106443776</c:v>
                </c:pt>
                <c:pt idx="19">
                  <c:v>0.44711827274197447</c:v>
                </c:pt>
                <c:pt idx="20">
                  <c:v>4.830522941061588E-2</c:v>
                </c:pt>
                <c:pt idx="21">
                  <c:v>1.7007149405740876</c:v>
                </c:pt>
                <c:pt idx="22">
                  <c:v>0.47833069440106613</c:v>
                </c:pt>
                <c:pt idx="23">
                  <c:v>0.5038786203711112</c:v>
                </c:pt>
                <c:pt idx="24">
                  <c:v>1.199104944252511</c:v>
                </c:pt>
                <c:pt idx="25">
                  <c:v>0.23211286741080528</c:v>
                </c:pt>
                <c:pt idx="26">
                  <c:v>0.69168150850961752</c:v>
                </c:pt>
                <c:pt idx="27">
                  <c:v>0.49777281071405355</c:v>
                </c:pt>
                <c:pt idx="28">
                  <c:v>-0.58569230514963522</c:v>
                </c:pt>
                <c:pt idx="29">
                  <c:v>-15.105572050336477</c:v>
                </c:pt>
                <c:pt idx="30">
                  <c:v>5.947934021031017</c:v>
                </c:pt>
                <c:pt idx="31">
                  <c:v>4.1333605728499236</c:v>
                </c:pt>
                <c:pt idx="32">
                  <c:v>5.7922616019392024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19-4D27-AB79-0CF86AE59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339280"/>
        <c:axId val="504336000"/>
      </c:lineChart>
      <c:valAx>
        <c:axId val="5043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4339280"/>
        <c:crosses val="autoZero"/>
        <c:crossBetween val="between"/>
      </c:valAx>
      <c:catAx>
        <c:axId val="50433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4336000"/>
        <c:crosses val="autoZero"/>
        <c:auto val="1"/>
        <c:lblAlgn val="ctr"/>
        <c:lblOffset val="100"/>
        <c:noMultiLvlLbl val="0"/>
      </c:catAx>
      <c:valAx>
        <c:axId val="504349120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4348136"/>
        <c:crosses val="max"/>
        <c:crossBetween val="between"/>
      </c:valAx>
      <c:catAx>
        <c:axId val="504348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4349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 sz="2000"/>
              <a:t>Realne stope rasta po djelatnostima NKD-a 2007., Q/Q-4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939934403440034E-2"/>
          <c:y val="0.19174427654657988"/>
          <c:w val="0.9281432492275723"/>
          <c:h val="0.69782687303584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1Q2020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A</c:v>
                </c:pt>
                <c:pt idx="1">
                  <c:v>B, C, D, E</c:v>
                </c:pt>
                <c:pt idx="2">
                  <c:v>C</c:v>
                </c:pt>
                <c:pt idx="3">
                  <c:v>F</c:v>
                </c:pt>
                <c:pt idx="4">
                  <c:v>G, H, I</c:v>
                </c:pt>
                <c:pt idx="5">
                  <c:v>J</c:v>
                </c:pt>
                <c:pt idx="6">
                  <c:v>K</c:v>
                </c:pt>
                <c:pt idx="7">
                  <c:v>L</c:v>
                </c:pt>
                <c:pt idx="8">
                  <c:v>M, N</c:v>
                </c:pt>
                <c:pt idx="9">
                  <c:v>O, P, Q</c:v>
                </c:pt>
                <c:pt idx="10">
                  <c:v>R, S, T, U</c:v>
                </c:pt>
                <c:pt idx="11">
                  <c:v>BDV</c:v>
                </c:pt>
              </c:strCache>
            </c:strRef>
          </c:cat>
          <c:val>
            <c:numRef>
              <c:f>Sheet2!$B$2:$M$2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-2.2999999999999998</c:v>
                </c:pt>
                <c:pt idx="2">
                  <c:v>-2.2999999999999998</c:v>
                </c:pt>
                <c:pt idx="3">
                  <c:v>6.4</c:v>
                </c:pt>
                <c:pt idx="4">
                  <c:v>-0.2</c:v>
                </c:pt>
                <c:pt idx="5">
                  <c:v>5.7</c:v>
                </c:pt>
                <c:pt idx="6">
                  <c:v>-0.5</c:v>
                </c:pt>
                <c:pt idx="7">
                  <c:v>0.6</c:v>
                </c:pt>
                <c:pt idx="8">
                  <c:v>1.4</c:v>
                </c:pt>
                <c:pt idx="9">
                  <c:v>2.9</c:v>
                </c:pt>
                <c:pt idx="10">
                  <c:v>1.9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F-4F52-80B5-06B851E28CC2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2Q2020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A</c:v>
                </c:pt>
                <c:pt idx="1">
                  <c:v>B, C, D, E</c:v>
                </c:pt>
                <c:pt idx="2">
                  <c:v>C</c:v>
                </c:pt>
                <c:pt idx="3">
                  <c:v>F</c:v>
                </c:pt>
                <c:pt idx="4">
                  <c:v>G, H, I</c:v>
                </c:pt>
                <c:pt idx="5">
                  <c:v>J</c:v>
                </c:pt>
                <c:pt idx="6">
                  <c:v>K</c:v>
                </c:pt>
                <c:pt idx="7">
                  <c:v>L</c:v>
                </c:pt>
                <c:pt idx="8">
                  <c:v>M, N</c:v>
                </c:pt>
                <c:pt idx="9">
                  <c:v>O, P, Q</c:v>
                </c:pt>
                <c:pt idx="10">
                  <c:v>R, S, T, U</c:v>
                </c:pt>
                <c:pt idx="11">
                  <c:v>BDV</c:v>
                </c:pt>
              </c:strCache>
            </c:strRef>
          </c:cat>
          <c:val>
            <c:numRef>
              <c:f>Sheet2!$B$3:$M$3</c:f>
              <c:numCache>
                <c:formatCode>General</c:formatCode>
                <c:ptCount val="12"/>
                <c:pt idx="0">
                  <c:v>-2.9</c:v>
                </c:pt>
                <c:pt idx="1">
                  <c:v>-8.5</c:v>
                </c:pt>
                <c:pt idx="2">
                  <c:v>-10.1</c:v>
                </c:pt>
                <c:pt idx="3">
                  <c:v>0.3</c:v>
                </c:pt>
                <c:pt idx="4">
                  <c:v>-33.299999999999997</c:v>
                </c:pt>
                <c:pt idx="5">
                  <c:v>2</c:v>
                </c:pt>
                <c:pt idx="6">
                  <c:v>-6.2</c:v>
                </c:pt>
                <c:pt idx="7">
                  <c:v>-0.2</c:v>
                </c:pt>
                <c:pt idx="8">
                  <c:v>-11.9</c:v>
                </c:pt>
                <c:pt idx="9">
                  <c:v>2.2000000000000002</c:v>
                </c:pt>
                <c:pt idx="10">
                  <c:v>-32.799999999999997</c:v>
                </c:pt>
                <c:pt idx="11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BF-4F52-80B5-06B851E28CC2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3Q2020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A</c:v>
                </c:pt>
                <c:pt idx="1">
                  <c:v>B, C, D, E</c:v>
                </c:pt>
                <c:pt idx="2">
                  <c:v>C</c:v>
                </c:pt>
                <c:pt idx="3">
                  <c:v>F</c:v>
                </c:pt>
                <c:pt idx="4">
                  <c:v>G, H, I</c:v>
                </c:pt>
                <c:pt idx="5">
                  <c:v>J</c:v>
                </c:pt>
                <c:pt idx="6">
                  <c:v>K</c:v>
                </c:pt>
                <c:pt idx="7">
                  <c:v>L</c:v>
                </c:pt>
                <c:pt idx="8">
                  <c:v>M, N</c:v>
                </c:pt>
                <c:pt idx="9">
                  <c:v>O, P, Q</c:v>
                </c:pt>
                <c:pt idx="10">
                  <c:v>R, S, T, U</c:v>
                </c:pt>
                <c:pt idx="11">
                  <c:v>BDV</c:v>
                </c:pt>
              </c:strCache>
            </c:strRef>
          </c:cat>
          <c:val>
            <c:numRef>
              <c:f>Sheet2!$B$4:$M$4</c:f>
              <c:numCache>
                <c:formatCode>General</c:formatCode>
                <c:ptCount val="12"/>
                <c:pt idx="0">
                  <c:v>5.9</c:v>
                </c:pt>
                <c:pt idx="1">
                  <c:v>-0.7</c:v>
                </c:pt>
                <c:pt idx="2">
                  <c:v>-1.6</c:v>
                </c:pt>
                <c:pt idx="3">
                  <c:v>5.3</c:v>
                </c:pt>
                <c:pt idx="4">
                  <c:v>-24.4</c:v>
                </c:pt>
                <c:pt idx="5">
                  <c:v>6.9</c:v>
                </c:pt>
                <c:pt idx="6">
                  <c:v>-4.9000000000000004</c:v>
                </c:pt>
                <c:pt idx="7">
                  <c:v>1</c:v>
                </c:pt>
                <c:pt idx="8">
                  <c:v>-5.8</c:v>
                </c:pt>
                <c:pt idx="9">
                  <c:v>-0.3</c:v>
                </c:pt>
                <c:pt idx="10">
                  <c:v>-8.6</c:v>
                </c:pt>
                <c:pt idx="11">
                  <c:v>-7.6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BF-4F52-80B5-06B851E28CC2}"/>
            </c:ext>
          </c:extLst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4Q2020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A</c:v>
                </c:pt>
                <c:pt idx="1">
                  <c:v>B, C, D, E</c:v>
                </c:pt>
                <c:pt idx="2">
                  <c:v>C</c:v>
                </c:pt>
                <c:pt idx="3">
                  <c:v>F</c:v>
                </c:pt>
                <c:pt idx="4">
                  <c:v>G, H, I</c:v>
                </c:pt>
                <c:pt idx="5">
                  <c:v>J</c:v>
                </c:pt>
                <c:pt idx="6">
                  <c:v>K</c:v>
                </c:pt>
                <c:pt idx="7">
                  <c:v>L</c:v>
                </c:pt>
                <c:pt idx="8">
                  <c:v>M, N</c:v>
                </c:pt>
                <c:pt idx="9">
                  <c:v>O, P, Q</c:v>
                </c:pt>
                <c:pt idx="10">
                  <c:v>R, S, T, U</c:v>
                </c:pt>
                <c:pt idx="11">
                  <c:v>BDV</c:v>
                </c:pt>
              </c:strCache>
            </c:strRef>
          </c:cat>
          <c:val>
            <c:numRef>
              <c:f>Sheet2!$B$5:$M$5</c:f>
              <c:numCache>
                <c:formatCode>General</c:formatCode>
                <c:ptCount val="12"/>
                <c:pt idx="0">
                  <c:v>6.4</c:v>
                </c:pt>
                <c:pt idx="1">
                  <c:v>0.1</c:v>
                </c:pt>
                <c:pt idx="2">
                  <c:v>0.1</c:v>
                </c:pt>
                <c:pt idx="3">
                  <c:v>4.3</c:v>
                </c:pt>
                <c:pt idx="4">
                  <c:v>-18.7</c:v>
                </c:pt>
                <c:pt idx="5">
                  <c:v>1.4</c:v>
                </c:pt>
                <c:pt idx="6">
                  <c:v>-5.7</c:v>
                </c:pt>
                <c:pt idx="7">
                  <c:v>-3.5</c:v>
                </c:pt>
                <c:pt idx="8">
                  <c:v>-10.7</c:v>
                </c:pt>
                <c:pt idx="9">
                  <c:v>-0.2</c:v>
                </c:pt>
                <c:pt idx="10">
                  <c:v>-21</c:v>
                </c:pt>
                <c:pt idx="11">
                  <c:v>-5.8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BF-4F52-80B5-06B851E28CC2}"/>
            </c:ext>
          </c:extLst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1Q2021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691354595765137E-2"/>
                  <c:y val="-5.4684351739679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BF-4F52-80B5-06B851E28CC2}"/>
                </c:ext>
              </c:extLst>
            </c:dLbl>
            <c:dLbl>
              <c:idx val="2"/>
              <c:layout>
                <c:manualLayout>
                  <c:x val="4.6988061958898961E-3"/>
                  <c:y val="-4.8124982542966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BF-4F52-80B5-06B851E28CC2}"/>
                </c:ext>
              </c:extLst>
            </c:dLbl>
            <c:dLbl>
              <c:idx val="4"/>
              <c:layout>
                <c:manualLayout>
                  <c:x val="3.527336370823595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BF-4F52-80B5-06B851E28CC2}"/>
                </c:ext>
              </c:extLst>
            </c:dLbl>
            <c:dLbl>
              <c:idx val="5"/>
              <c:layout>
                <c:manualLayout>
                  <c:x val="1.0765246780264845E-2"/>
                  <c:y val="-3.5952051852483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72-4B9E-BB6C-F16A01B9FF68}"/>
                </c:ext>
              </c:extLst>
            </c:dLbl>
            <c:dLbl>
              <c:idx val="8"/>
              <c:layout>
                <c:manualLayout>
                  <c:x val="3.8800700079059551E-2"/>
                  <c:y val="-2.8950539156300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BF-4F52-80B5-06B851E28CC2}"/>
                </c:ext>
              </c:extLst>
            </c:dLbl>
            <c:dLbl>
              <c:idx val="10"/>
              <c:layout>
                <c:manualLayout>
                  <c:x val="2.9982359152000562E-2"/>
                  <c:y val="-2.5733812583378497E-2"/>
                </c:manualLayout>
              </c:layout>
              <c:tx>
                <c:rich>
                  <a:bodyPr/>
                  <a:lstStyle/>
                  <a:p>
                    <a:fld id="{406F92C2-3449-4DAC-A398-4624BB1B4AD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9BF-4F52-80B5-06B851E28CC2}"/>
                </c:ext>
              </c:extLst>
            </c:dLbl>
            <c:dLbl>
              <c:idx val="11"/>
              <c:layout>
                <c:manualLayout>
                  <c:x val="1.5873013668706179E-2"/>
                  <c:y val="-2.2517086010456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BF-4F52-80B5-06B851E28CC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Sheet2!$B$1:$M$1</c:f>
              <c:strCache>
                <c:ptCount val="12"/>
                <c:pt idx="0">
                  <c:v>A</c:v>
                </c:pt>
                <c:pt idx="1">
                  <c:v>B, C, D, E</c:v>
                </c:pt>
                <c:pt idx="2">
                  <c:v>C</c:v>
                </c:pt>
                <c:pt idx="3">
                  <c:v>F</c:v>
                </c:pt>
                <c:pt idx="4">
                  <c:v>G, H, I</c:v>
                </c:pt>
                <c:pt idx="5">
                  <c:v>J</c:v>
                </c:pt>
                <c:pt idx="6">
                  <c:v>K</c:v>
                </c:pt>
                <c:pt idx="7">
                  <c:v>L</c:v>
                </c:pt>
                <c:pt idx="8">
                  <c:v>M, N</c:v>
                </c:pt>
                <c:pt idx="9">
                  <c:v>O, P, Q</c:v>
                </c:pt>
                <c:pt idx="10">
                  <c:v>R, S, T, U</c:v>
                </c:pt>
                <c:pt idx="11">
                  <c:v>BDV</c:v>
                </c:pt>
              </c:strCache>
            </c:strRef>
          </c:cat>
          <c:val>
            <c:numRef>
              <c:f>Sheet2!$B$6:$M$6</c:f>
              <c:numCache>
                <c:formatCode>0.0</c:formatCode>
                <c:ptCount val="12"/>
                <c:pt idx="0">
                  <c:v>5.8561045150000002</c:v>
                </c:pt>
                <c:pt idx="1">
                  <c:v>3.5754299999999999</c:v>
                </c:pt>
                <c:pt idx="2">
                  <c:v>4.0600800000000001</c:v>
                </c:pt>
                <c:pt idx="3">
                  <c:v>8.7662999999999993</c:v>
                </c:pt>
                <c:pt idx="4">
                  <c:v>-4.4225000000000003</c:v>
                </c:pt>
                <c:pt idx="5">
                  <c:v>3.9652452600000001</c:v>
                </c:pt>
                <c:pt idx="6">
                  <c:v>-4.2429924239999997</c:v>
                </c:pt>
                <c:pt idx="7">
                  <c:v>-7.5286701970000003</c:v>
                </c:pt>
                <c:pt idx="8">
                  <c:v>-4.0076419999999997</c:v>
                </c:pt>
                <c:pt idx="9">
                  <c:v>1.9892989400000001</c:v>
                </c:pt>
                <c:pt idx="10">
                  <c:v>-14.244029940000001</c:v>
                </c:pt>
                <c:pt idx="11">
                  <c:v>-0.75070305599999998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BF-4F52-80B5-06B851E28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082960"/>
        <c:axId val="581077056"/>
      </c:barChart>
      <c:catAx>
        <c:axId val="58108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077056"/>
        <c:crosses val="autoZero"/>
        <c:auto val="1"/>
        <c:lblAlgn val="ctr"/>
        <c:lblOffset val="100"/>
        <c:noMultiLvlLbl val="0"/>
      </c:catAx>
      <c:valAx>
        <c:axId val="58107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08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 sz="2000"/>
              <a:t>Realne stope rasta po komponentama BDP-a, Q/Q-4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511706212992099E-2"/>
          <c:y val="0.15596161624978344"/>
          <c:w val="0.85924424384661646"/>
          <c:h val="0.75208073200504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1Q2020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Sheet3!$A$4:$A$11</c:f>
              <c:strCache>
                <c:ptCount val="8"/>
                <c:pt idx="0">
                  <c:v>Konačna potrošnja</c:v>
                </c:pt>
                <c:pt idx="1">
                  <c:v>Kućanstva</c:v>
                </c:pt>
                <c:pt idx="2">
                  <c:v>NPUSK</c:v>
                </c:pt>
                <c:pt idx="3">
                  <c:v>Država</c:v>
                </c:pt>
                <c:pt idx="4">
                  <c:v>Bruto investicije u fiksni kapital</c:v>
                </c:pt>
                <c:pt idx="5">
                  <c:v>Izvoz roba i usluga</c:v>
                </c:pt>
                <c:pt idx="6">
                  <c:v>Uvoz roba i usluga</c:v>
                </c:pt>
                <c:pt idx="7">
                  <c:v>Bruto domaći proizvod</c:v>
                </c:pt>
              </c:strCache>
            </c:strRef>
          </c:cat>
          <c:val>
            <c:numRef>
              <c:f>Sheet3!$B$4:$B$11</c:f>
              <c:numCache>
                <c:formatCode>0.0</c:formatCode>
                <c:ptCount val="8"/>
                <c:pt idx="0">
                  <c:v>2.1493334120099092</c:v>
                </c:pt>
                <c:pt idx="1">
                  <c:v>0.7450542786073413</c:v>
                </c:pt>
                <c:pt idx="2">
                  <c:v>3.9236501492354847</c:v>
                </c:pt>
                <c:pt idx="3">
                  <c:v>6.1435175986772208</c:v>
                </c:pt>
                <c:pt idx="4">
                  <c:v>3.0990168956230377</c:v>
                </c:pt>
                <c:pt idx="5">
                  <c:v>-1.9892628499289344</c:v>
                </c:pt>
                <c:pt idx="6">
                  <c:v>-4.9778502280773438</c:v>
                </c:pt>
                <c:pt idx="7">
                  <c:v>0.88914812162461487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6-4F07-853A-C24D39F3CD1D}"/>
            </c:ext>
          </c:extLst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2Q2020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Sheet3!$A$4:$A$11</c:f>
              <c:strCache>
                <c:ptCount val="8"/>
                <c:pt idx="0">
                  <c:v>Konačna potrošnja</c:v>
                </c:pt>
                <c:pt idx="1">
                  <c:v>Kućanstva</c:v>
                </c:pt>
                <c:pt idx="2">
                  <c:v>NPUSK</c:v>
                </c:pt>
                <c:pt idx="3">
                  <c:v>Država</c:v>
                </c:pt>
                <c:pt idx="4">
                  <c:v>Bruto investicije u fiksni kapital</c:v>
                </c:pt>
                <c:pt idx="5">
                  <c:v>Izvoz roba i usluga</c:v>
                </c:pt>
                <c:pt idx="6">
                  <c:v>Uvoz roba i usluga</c:v>
                </c:pt>
                <c:pt idx="7">
                  <c:v>Bruto domaći proizvod</c:v>
                </c:pt>
              </c:strCache>
            </c:strRef>
          </c:cat>
          <c:val>
            <c:numRef>
              <c:f>Sheet3!$C$4:$C$11</c:f>
              <c:numCache>
                <c:formatCode>0.0</c:formatCode>
                <c:ptCount val="8"/>
                <c:pt idx="0">
                  <c:v>-9.7703689635183366</c:v>
                </c:pt>
                <c:pt idx="1">
                  <c:v>-14.043851093844182</c:v>
                </c:pt>
                <c:pt idx="2">
                  <c:v>-0.97330477653248693</c:v>
                </c:pt>
                <c:pt idx="3">
                  <c:v>1.6858440119134031</c:v>
                </c:pt>
                <c:pt idx="4">
                  <c:v>-14.728701906442382</c:v>
                </c:pt>
                <c:pt idx="5">
                  <c:v>-40.656676839517388</c:v>
                </c:pt>
                <c:pt idx="6">
                  <c:v>-27.460022708894471</c:v>
                </c:pt>
                <c:pt idx="7">
                  <c:v>-14.418225146493185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6-4F07-853A-C24D39F3CD1D}"/>
            </c:ext>
          </c:extLst>
        </c:ser>
        <c:ser>
          <c:idx val="2"/>
          <c:order val="2"/>
          <c:tx>
            <c:strRef>
              <c:f>Sheet3!$D$3</c:f>
              <c:strCache>
                <c:ptCount val="1"/>
                <c:pt idx="0">
                  <c:v>3Q2020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Sheet3!$A$4:$A$11</c:f>
              <c:strCache>
                <c:ptCount val="8"/>
                <c:pt idx="0">
                  <c:v>Konačna potrošnja</c:v>
                </c:pt>
                <c:pt idx="1">
                  <c:v>Kućanstva</c:v>
                </c:pt>
                <c:pt idx="2">
                  <c:v>NPUSK</c:v>
                </c:pt>
                <c:pt idx="3">
                  <c:v>Država</c:v>
                </c:pt>
                <c:pt idx="4">
                  <c:v>Bruto investicije u fiksni kapital</c:v>
                </c:pt>
                <c:pt idx="5">
                  <c:v>Izvoz roba i usluga</c:v>
                </c:pt>
                <c:pt idx="6">
                  <c:v>Uvoz roba i usluga</c:v>
                </c:pt>
                <c:pt idx="7">
                  <c:v>Bruto domaći proizvod</c:v>
                </c:pt>
              </c:strCache>
            </c:strRef>
          </c:cat>
          <c:val>
            <c:numRef>
              <c:f>Sheet3!$D$4:$D$11</c:f>
              <c:numCache>
                <c:formatCode>0.0</c:formatCode>
                <c:ptCount val="8"/>
                <c:pt idx="0">
                  <c:v>-4.6322839341829507</c:v>
                </c:pt>
                <c:pt idx="1">
                  <c:v>-7.5258420893450904</c:v>
                </c:pt>
                <c:pt idx="2">
                  <c:v>0.46033864716072515</c:v>
                </c:pt>
                <c:pt idx="3">
                  <c:v>3.0205886681969645</c:v>
                </c:pt>
                <c:pt idx="4">
                  <c:v>-3.0424647376698459</c:v>
                </c:pt>
                <c:pt idx="5">
                  <c:v>-32.348628226870545</c:v>
                </c:pt>
                <c:pt idx="6">
                  <c:v>-14.144691243646335</c:v>
                </c:pt>
                <c:pt idx="7">
                  <c:v>-10.093132978528544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6-4F07-853A-C24D39F3CD1D}"/>
            </c:ext>
          </c:extLst>
        </c:ser>
        <c:ser>
          <c:idx val="3"/>
          <c:order val="3"/>
          <c:tx>
            <c:strRef>
              <c:f>Sheet3!$E$3</c:f>
              <c:strCache>
                <c:ptCount val="1"/>
                <c:pt idx="0">
                  <c:v>4Q2020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Sheet3!$A$4:$A$11</c:f>
              <c:strCache>
                <c:ptCount val="8"/>
                <c:pt idx="0">
                  <c:v>Konačna potrošnja</c:v>
                </c:pt>
                <c:pt idx="1">
                  <c:v>Kućanstva</c:v>
                </c:pt>
                <c:pt idx="2">
                  <c:v>NPUSK</c:v>
                </c:pt>
                <c:pt idx="3">
                  <c:v>Država</c:v>
                </c:pt>
                <c:pt idx="4">
                  <c:v>Bruto investicije u fiksni kapital</c:v>
                </c:pt>
                <c:pt idx="5">
                  <c:v>Izvoz roba i usluga</c:v>
                </c:pt>
                <c:pt idx="6">
                  <c:v>Uvoz roba i usluga</c:v>
                </c:pt>
                <c:pt idx="7">
                  <c:v>Bruto domaći proizvod</c:v>
                </c:pt>
              </c:strCache>
            </c:strRef>
          </c:cat>
          <c:val>
            <c:numRef>
              <c:f>Sheet3!$E$4:$E$11</c:f>
              <c:numCache>
                <c:formatCode>0.0</c:formatCode>
                <c:ptCount val="8"/>
                <c:pt idx="0">
                  <c:v>-2.5571446874856747</c:v>
                </c:pt>
                <c:pt idx="1">
                  <c:v>-4.4752178861620706</c:v>
                </c:pt>
                <c:pt idx="2">
                  <c:v>-0.77872420598018266</c:v>
                </c:pt>
                <c:pt idx="3">
                  <c:v>3.1274589044669767</c:v>
                </c:pt>
                <c:pt idx="4">
                  <c:v>4.1825727502803147</c:v>
                </c:pt>
                <c:pt idx="5">
                  <c:v>-9.7758782538948452</c:v>
                </c:pt>
                <c:pt idx="6">
                  <c:v>-7.6317107829268878</c:v>
                </c:pt>
                <c:pt idx="7">
                  <c:v>-7.2478039995742023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26-4F07-853A-C24D39F3CD1D}"/>
            </c:ext>
          </c:extLst>
        </c:ser>
        <c:ser>
          <c:idx val="4"/>
          <c:order val="4"/>
          <c:tx>
            <c:strRef>
              <c:f>Sheet3!$F$3</c:f>
              <c:strCache>
                <c:ptCount val="1"/>
                <c:pt idx="0">
                  <c:v>1Q2021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267043886315398E-2"/>
                  <c:y val="-1.19970474038294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5F-4B98-8C49-75D10AE4C58B}"/>
                </c:ext>
              </c:extLst>
            </c:dLbl>
            <c:dLbl>
              <c:idx val="1"/>
              <c:layout>
                <c:manualLayout>
                  <c:x val="1.0733663400525987E-2"/>
                  <c:y val="-1.19970474038294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5F-4B98-8C49-75D10AE4C58B}"/>
                </c:ext>
              </c:extLst>
            </c:dLbl>
            <c:dLbl>
              <c:idx val="4"/>
              <c:layout>
                <c:manualLayout>
                  <c:x val="-2.1467326801051973E-2"/>
                  <c:y val="-1.4396456884595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A9-4875-8011-2ABCF31F206A}"/>
                </c:ext>
              </c:extLst>
            </c:dLbl>
            <c:dLbl>
              <c:idx val="5"/>
              <c:layout>
                <c:manualLayout>
                  <c:x val="3.5267751173156808E-2"/>
                  <c:y val="-7.19822844229765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A9-4875-8011-2ABCF31F206A}"/>
                </c:ext>
              </c:extLst>
            </c:dLbl>
            <c:dLbl>
              <c:idx val="6"/>
              <c:layout>
                <c:manualLayout>
                  <c:x val="3.5267751173156697E-2"/>
                  <c:y val="-4.79881896153179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A9-4875-8011-2ABCF31F206A}"/>
                </c:ext>
              </c:extLst>
            </c:dLbl>
            <c:dLbl>
              <c:idx val="7"/>
              <c:layout>
                <c:manualLayout>
                  <c:x val="3.3734370687367385E-2"/>
                  <c:y val="-7.1982284422976968E-3"/>
                </c:manualLayout>
              </c:layout>
              <c:tx>
                <c:rich>
                  <a:bodyPr/>
                  <a:lstStyle/>
                  <a:p>
                    <a:fld id="{C76C4483-86DB-4AB8-8D79-662904FEDA9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B26-4F07-853A-C24D39F3CD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Sheet3!$A$4:$A$11</c:f>
              <c:strCache>
                <c:ptCount val="8"/>
                <c:pt idx="0">
                  <c:v>Konačna potrošnja</c:v>
                </c:pt>
                <c:pt idx="1">
                  <c:v>Kućanstva</c:v>
                </c:pt>
                <c:pt idx="2">
                  <c:v>NPUSK</c:v>
                </c:pt>
                <c:pt idx="3">
                  <c:v>Država</c:v>
                </c:pt>
                <c:pt idx="4">
                  <c:v>Bruto investicije u fiksni kapital</c:v>
                </c:pt>
                <c:pt idx="5">
                  <c:v>Izvoz roba i usluga</c:v>
                </c:pt>
                <c:pt idx="6">
                  <c:v>Uvoz roba i usluga</c:v>
                </c:pt>
                <c:pt idx="7">
                  <c:v>Bruto domaći proizvod</c:v>
                </c:pt>
              </c:strCache>
            </c:strRef>
          </c:cat>
          <c:val>
            <c:numRef>
              <c:f>Sheet3!$F$4:$F$11</c:f>
              <c:numCache>
                <c:formatCode>0.0</c:formatCode>
                <c:ptCount val="8"/>
                <c:pt idx="0">
                  <c:v>-0.2895112692988846</c:v>
                </c:pt>
                <c:pt idx="1">
                  <c:v>-0.40677593767219378</c:v>
                </c:pt>
                <c:pt idx="2">
                  <c:v>-1.3736082754272587</c:v>
                </c:pt>
                <c:pt idx="3">
                  <c:v>0.18575379944208237</c:v>
                </c:pt>
                <c:pt idx="4">
                  <c:v>4.6166156196435111</c:v>
                </c:pt>
                <c:pt idx="5">
                  <c:v>-0.8564310268933184</c:v>
                </c:pt>
                <c:pt idx="6">
                  <c:v>-2.0690688564838808</c:v>
                </c:pt>
                <c:pt idx="7">
                  <c:v>-0.65249433546757984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26-4F07-853A-C24D39F3C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445912"/>
        <c:axId val="496447224"/>
      </c:barChart>
      <c:catAx>
        <c:axId val="49644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96447224"/>
        <c:crosses val="autoZero"/>
        <c:auto val="1"/>
        <c:lblAlgn val="ctr"/>
        <c:lblOffset val="300"/>
        <c:noMultiLvlLbl val="0"/>
      </c:catAx>
      <c:valAx>
        <c:axId val="49644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9644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 sz="2000" dirty="0"/>
              <a:t>Realne stope rasta BDP-a u 1.Q 2021.</a:t>
            </a:r>
            <a:br>
              <a:rPr lang="hr-HR" sz="2000" dirty="0"/>
            </a:br>
            <a:r>
              <a:rPr lang="hr-HR" sz="2000" dirty="0"/>
              <a:t>Sezonski prilagođeni podaci, Q/Q-1</a:t>
            </a:r>
            <a:br>
              <a:rPr lang="hr-HR" sz="2000" dirty="0"/>
            </a:br>
            <a:endParaRPr lang="hr-HR" sz="2000" dirty="0"/>
          </a:p>
        </c:rich>
      </c:tx>
      <c:layout>
        <c:manualLayout>
          <c:xMode val="edge"/>
          <c:yMode val="edge"/>
          <c:x val="0.23189025847057426"/>
          <c:y val="2.8800270733011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273455021777861E-2"/>
          <c:y val="0.20364495249525302"/>
          <c:w val="0.9156688982894936"/>
          <c:h val="0.727983449002500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29-441D-824A-5BDA3FC1DE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(Sheet4!$A$2:$A$24,Sheet4!$A$25)</c:f>
              <c:strCache>
                <c:ptCount val="23"/>
                <c:pt idx="0">
                  <c:v>EU</c:v>
                </c:pt>
                <c:pt idx="1">
                  <c:v>Belgija</c:v>
                </c:pt>
                <c:pt idx="2">
                  <c:v>Bugarska</c:v>
                </c:pt>
                <c:pt idx="3">
                  <c:v>Češka</c:v>
                </c:pt>
                <c:pt idx="4">
                  <c:v>Danska</c:v>
                </c:pt>
                <c:pt idx="5">
                  <c:v>Njemačka</c:v>
                </c:pt>
                <c:pt idx="6">
                  <c:v>Španjolska</c:v>
                </c:pt>
                <c:pt idx="7">
                  <c:v>Francuska</c:v>
                </c:pt>
                <c:pt idx="8">
                  <c:v>Italija</c:v>
                </c:pt>
                <c:pt idx="9">
                  <c:v>Cipar</c:v>
                </c:pt>
                <c:pt idx="10">
                  <c:v>Hrvatska</c:v>
                </c:pt>
                <c:pt idx="11">
                  <c:v>Latvija</c:v>
                </c:pt>
                <c:pt idx="12">
                  <c:v>Litva</c:v>
                </c:pt>
                <c:pt idx="13">
                  <c:v>Mađarska</c:v>
                </c:pt>
                <c:pt idx="14">
                  <c:v>Nizozemska</c:v>
                </c:pt>
                <c:pt idx="15">
                  <c:v>Austrija</c:v>
                </c:pt>
                <c:pt idx="16">
                  <c:v>Poljska</c:v>
                </c:pt>
                <c:pt idx="17">
                  <c:v>Portugal</c:v>
                </c:pt>
                <c:pt idx="18">
                  <c:v>Rumunjska</c:v>
                </c:pt>
                <c:pt idx="19">
                  <c:v>Slovačka</c:v>
                </c:pt>
                <c:pt idx="20">
                  <c:v>Finska</c:v>
                </c:pt>
                <c:pt idx="21">
                  <c:v>Švedska</c:v>
                </c:pt>
                <c:pt idx="22">
                  <c:v>USA</c:v>
                </c:pt>
              </c:strCache>
            </c:strRef>
          </c:cat>
          <c:val>
            <c:numRef>
              <c:f>(Sheet4!$B$2:$B$24,Sheet4!$B$25)</c:f>
              <c:numCache>
                <c:formatCode>0.0</c:formatCode>
                <c:ptCount val="24"/>
                <c:pt idx="0">
                  <c:v>-0.4</c:v>
                </c:pt>
                <c:pt idx="1">
                  <c:v>0.6</c:v>
                </c:pt>
                <c:pt idx="2">
                  <c:v>2.5</c:v>
                </c:pt>
                <c:pt idx="3">
                  <c:v>-0.3</c:v>
                </c:pt>
                <c:pt idx="4">
                  <c:v>-1.5</c:v>
                </c:pt>
                <c:pt idx="5">
                  <c:v>-1.7</c:v>
                </c:pt>
                <c:pt idx="6">
                  <c:v>-0.5</c:v>
                </c:pt>
                <c:pt idx="7">
                  <c:v>0.4</c:v>
                </c:pt>
                <c:pt idx="8">
                  <c:v>-0.4</c:v>
                </c:pt>
                <c:pt idx="9">
                  <c:v>2</c:v>
                </c:pt>
                <c:pt idx="10">
                  <c:v>5.7922616019392024</c:v>
                </c:pt>
                <c:pt idx="11">
                  <c:v>-2.6</c:v>
                </c:pt>
                <c:pt idx="12">
                  <c:v>1.8</c:v>
                </c:pt>
                <c:pt idx="13">
                  <c:v>1.9</c:v>
                </c:pt>
                <c:pt idx="14">
                  <c:v>-0.5</c:v>
                </c:pt>
                <c:pt idx="15">
                  <c:v>0.2</c:v>
                </c:pt>
                <c:pt idx="16">
                  <c:v>0.9</c:v>
                </c:pt>
                <c:pt idx="17">
                  <c:v>-3.3</c:v>
                </c:pt>
                <c:pt idx="18">
                  <c:v>2.8</c:v>
                </c:pt>
                <c:pt idx="19">
                  <c:v>-1.8</c:v>
                </c:pt>
                <c:pt idx="20">
                  <c:v>0.4</c:v>
                </c:pt>
                <c:pt idx="21">
                  <c:v>1.1000000000000001</c:v>
                </c:pt>
                <c:pt idx="2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9-441D-824A-5BDA3FC1D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761056"/>
        <c:axId val="560768600"/>
      </c:barChart>
      <c:catAx>
        <c:axId val="5607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0768600"/>
        <c:crosses val="autoZero"/>
        <c:auto val="1"/>
        <c:lblAlgn val="ctr"/>
        <c:lblOffset val="100"/>
        <c:noMultiLvlLbl val="0"/>
      </c:catAx>
      <c:valAx>
        <c:axId val="56076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076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19441076967932E-2"/>
          <c:y val="0.29778168806959504"/>
          <c:w val="0.93306917776288112"/>
          <c:h val="0.64656699862042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Q/Q-4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alpha val="87000"/>
                </a:schemeClr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>
                    <a:alpha val="87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90-4D20-8223-2BF1630D7C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Sheet4!$A$2:$A$24</c:f>
              <c:strCache>
                <c:ptCount val="23"/>
                <c:pt idx="0">
                  <c:v>EU</c:v>
                </c:pt>
                <c:pt idx="1">
                  <c:v>Belgija</c:v>
                </c:pt>
                <c:pt idx="2">
                  <c:v>Bugarska</c:v>
                </c:pt>
                <c:pt idx="3">
                  <c:v>Češka</c:v>
                </c:pt>
                <c:pt idx="4">
                  <c:v>Danska</c:v>
                </c:pt>
                <c:pt idx="5">
                  <c:v>Njemačka</c:v>
                </c:pt>
                <c:pt idx="6">
                  <c:v>Španjolska</c:v>
                </c:pt>
                <c:pt idx="7">
                  <c:v>Francuska</c:v>
                </c:pt>
                <c:pt idx="8">
                  <c:v>Italija</c:v>
                </c:pt>
                <c:pt idx="9">
                  <c:v>Cipar</c:v>
                </c:pt>
                <c:pt idx="10">
                  <c:v>Hrvatska</c:v>
                </c:pt>
                <c:pt idx="11">
                  <c:v>Latvija</c:v>
                </c:pt>
                <c:pt idx="12">
                  <c:v>Litva</c:v>
                </c:pt>
                <c:pt idx="13">
                  <c:v>Mađarska</c:v>
                </c:pt>
                <c:pt idx="14">
                  <c:v>Nizozemska</c:v>
                </c:pt>
                <c:pt idx="15">
                  <c:v>Austrija</c:v>
                </c:pt>
                <c:pt idx="16">
                  <c:v>Poljska</c:v>
                </c:pt>
                <c:pt idx="17">
                  <c:v>Portugal</c:v>
                </c:pt>
                <c:pt idx="18">
                  <c:v>Rumunjska</c:v>
                </c:pt>
                <c:pt idx="19">
                  <c:v>Slovačka</c:v>
                </c:pt>
                <c:pt idx="20">
                  <c:v>Finska</c:v>
                </c:pt>
                <c:pt idx="21">
                  <c:v>Švedska</c:v>
                </c:pt>
                <c:pt idx="22">
                  <c:v>USA</c:v>
                </c:pt>
              </c:strCache>
            </c:strRef>
          </c:cat>
          <c:val>
            <c:numRef>
              <c:f>Sheet4!$C$2:$C$24</c:f>
              <c:numCache>
                <c:formatCode>0.0</c:formatCode>
                <c:ptCount val="23"/>
                <c:pt idx="0">
                  <c:v>-1.7</c:v>
                </c:pt>
                <c:pt idx="1">
                  <c:v>-1</c:v>
                </c:pt>
                <c:pt idx="2">
                  <c:v>-1.8</c:v>
                </c:pt>
                <c:pt idx="3">
                  <c:v>-2.1</c:v>
                </c:pt>
                <c:pt idx="4">
                  <c:v>-1.7</c:v>
                </c:pt>
                <c:pt idx="5">
                  <c:v>-3</c:v>
                </c:pt>
                <c:pt idx="6">
                  <c:v>-4.3</c:v>
                </c:pt>
                <c:pt idx="7">
                  <c:v>1.5</c:v>
                </c:pt>
                <c:pt idx="8">
                  <c:v>-1.4</c:v>
                </c:pt>
                <c:pt idx="9">
                  <c:v>-1.6</c:v>
                </c:pt>
                <c:pt idx="10">
                  <c:v>-0.91327732653245164</c:v>
                </c:pt>
                <c:pt idx="11">
                  <c:v>-2.1</c:v>
                </c:pt>
                <c:pt idx="12">
                  <c:v>1</c:v>
                </c:pt>
                <c:pt idx="13">
                  <c:v>-1.8</c:v>
                </c:pt>
                <c:pt idx="14">
                  <c:v>-2.6</c:v>
                </c:pt>
                <c:pt idx="15">
                  <c:v>-2.7</c:v>
                </c:pt>
                <c:pt idx="16">
                  <c:v>-1.7</c:v>
                </c:pt>
                <c:pt idx="17">
                  <c:v>-5.4</c:v>
                </c:pt>
                <c:pt idx="18">
                  <c:v>0</c:v>
                </c:pt>
                <c:pt idx="19">
                  <c:v>0.5</c:v>
                </c:pt>
                <c:pt idx="20">
                  <c:v>-0.3</c:v>
                </c:pt>
                <c:pt idx="21">
                  <c:v>-0.2</c:v>
                </c:pt>
                <c:pt idx="2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90-4D20-8223-2BF1630D7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498576"/>
        <c:axId val="507499232"/>
      </c:barChart>
      <c:catAx>
        <c:axId val="50749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7499232"/>
        <c:crosses val="autoZero"/>
        <c:auto val="1"/>
        <c:lblAlgn val="ctr"/>
        <c:lblOffset val="100"/>
        <c:noMultiLvlLbl val="0"/>
      </c:catAx>
      <c:valAx>
        <c:axId val="50749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749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0.22399</cdr:x>
      <cdr:y>0</cdr:y>
    </cdr:from>
    <cdr:to>
      <cdr:x>0.79315</cdr:x>
      <cdr:y>0.18541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99367" y="0"/>
          <a:ext cx="4572145" cy="1169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hr-HR" sz="2000" b="0" i="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Realne stope rasta BDP-a u 1.Q 2021.</a:t>
          </a:r>
          <a:br>
            <a:rPr lang="hr-HR" sz="2000" b="0" i="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r-HR" sz="2000" b="0" i="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Sezonski prilagođeni podaci, Q/Q-4</a:t>
          </a:r>
          <a:endParaRPr lang="hr-HR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299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905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85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C4119A09-77B7-485D-8013-CEE6BDA2597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7048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F82070DD-BE59-4741-90C9-FCABE9815F4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91353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DE22BC7E-6CBD-4E98-B92A-470620639DD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6804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214E7A46-DD4B-4BA1-B1B1-CC6282B2E316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3609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B0FE39D2-C4AD-43C9-8AC8-1668295063A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6916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98BD9365-AA00-4C40-8095-6DACB12194C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01491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0200AE19-EAC7-42BF-9B5E-AA46EF7ECC0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6011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D72FCF51-EE01-4FC1-BD28-DDA1DC444DB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127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408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B42DCFFC-7887-4127-A473-3D836C8A4C4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41019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6E73BD76-BAE1-4FC8-BFE3-F3106A9B802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4576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DE3F366D-EDE8-42B2-A00E-19490E91C90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1020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74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6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151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181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28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11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26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6B9F-B27B-41CE-B6BE-54E1AC44254E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EEC4-955E-4AB1-83E2-B89C6BF29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9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288" y="63087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rgbClr val="4D4D4D"/>
                </a:solidFill>
                <a:latin typeface="Calibri" charset="-18"/>
              </a:defRPr>
            </a:lvl1pPr>
          </a:lstStyle>
          <a:p>
            <a:pPr>
              <a:defRPr/>
            </a:pPr>
            <a:r>
              <a:rPr lang="pl-PL"/>
              <a:t>Procjena tromjesečnog BDP-a za 3.Q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r>
              <a:rPr lang="hr-HR" altLang="sr-Latn-RS"/>
              <a:t>Strana </a:t>
            </a:r>
            <a:fld id="{F4D118B6-2648-402D-8B71-9396FF1580FA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02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here to type text on level one</a:t>
            </a:r>
            <a:endParaRPr lang="sv-SE" altLang="sr-Latn-RS"/>
          </a:p>
          <a:p>
            <a:pPr lvl="1"/>
            <a:r>
              <a:rPr lang="hr-HR" altLang="sr-Latn-RS"/>
              <a:t>Level two</a:t>
            </a:r>
            <a:endParaRPr lang="sv-SE" altLang="sr-Latn-RS"/>
          </a:p>
          <a:p>
            <a:pPr lvl="2"/>
            <a:r>
              <a:rPr lang="hr-HR" altLang="sr-Latn-RS"/>
              <a:t>Level three</a:t>
            </a:r>
            <a:endParaRPr lang="sv-SE" altLang="sr-Latn-RS"/>
          </a:p>
          <a:p>
            <a:pPr lvl="3"/>
            <a:r>
              <a:rPr lang="hr-HR" altLang="sr-Latn-RS"/>
              <a:t>Level four</a:t>
            </a:r>
            <a:endParaRPr lang="sv-SE" altLang="sr-Latn-RS"/>
          </a:p>
          <a:p>
            <a:pPr lvl="4"/>
            <a:r>
              <a:rPr lang="hr-HR" altLang="sr-Latn-RS"/>
              <a:t>Level five</a:t>
            </a:r>
            <a:endParaRPr lang="sv-SE" altLang="sr-Latn-RS"/>
          </a:p>
        </p:txBody>
      </p:sp>
      <p:sp>
        <p:nvSpPr>
          <p:cNvPr id="102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613"/>
            <a:ext cx="777398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here to insert header</a:t>
            </a:r>
            <a:endParaRPr lang="sv-SE" altLang="sr-Latn-RS"/>
          </a:p>
        </p:txBody>
      </p:sp>
    </p:spTree>
    <p:extLst>
      <p:ext uri="{BB962C8B-B14F-4D97-AF65-F5344CB8AC3E}">
        <p14:creationId xmlns:p14="http://schemas.microsoft.com/office/powerpoint/2010/main" val="5584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D4D4D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D4D4D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D4D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D4D4D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D4D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D4D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Picture 6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7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6702" y="2611589"/>
            <a:ext cx="7918648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r-HR" sz="2400" dirty="0"/>
              <a:t>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Prva procjena tromjesečnog BDP-a </a:t>
            </a:r>
          </a:p>
          <a:p>
            <a:pPr algn="ctr">
              <a:lnSpc>
                <a:spcPct val="150000"/>
              </a:lnSpc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za prvo tromjesečje 2021. 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286000" y="5661248"/>
            <a:ext cx="4643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4D4D4D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D4D4D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4D4D4D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D4D4D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D4D4D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chemeClr val="tx1"/>
                </a:solidFill>
              </a:rPr>
              <a:t>Zagreb, 28. svibnja 2021.</a:t>
            </a:r>
            <a:endParaRPr lang="en-US" altLang="sr-Latn-R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4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836613"/>
            <a:ext cx="7773988" cy="576262"/>
          </a:xfrm>
        </p:spPr>
        <p:txBody>
          <a:bodyPr/>
          <a:lstStyle/>
          <a:p>
            <a:pPr algn="ctr" eaLnBrk="1" hangingPunct="1"/>
            <a:r>
              <a:rPr lang="hr-HR" altLang="sr-Latn-RS" sz="2400" dirty="0">
                <a:solidFill>
                  <a:schemeClr val="tx1"/>
                </a:solidFill>
              </a:rPr>
              <a:t>Objavljivanje podataka o BDP-u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412875"/>
            <a:ext cx="8352928" cy="4176464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buFont typeface="Arial" charset="0"/>
              <a:buChar char="•"/>
            </a:pPr>
            <a:endParaRPr lang="hr-HR" altLang="sr-Latn-R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Podaci za cijelu vremensku seriju 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 svim kategorijama izdataka i područjima djelatnosti NKD-a 2007., kao i metodološka objašnjenja objavljeni su u </a:t>
            </a: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Statistici u nizu 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Prva procjena BDP-a za drugo tromjesečje 2021. objavit će se </a:t>
            </a: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kolovoza 2021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r-HR" b="1" dirty="0"/>
          </a:p>
          <a:p>
            <a:pPr marL="0" indent="0" algn="just" eaLnBrk="1" hangingPunct="1">
              <a:buNone/>
            </a:pPr>
            <a:endParaRPr lang="hr-HR" altLang="sr-Latn-RS" dirty="0"/>
          </a:p>
          <a:p>
            <a:pPr algn="just" eaLnBrk="1" hangingPunct="1">
              <a:buFont typeface="Courier New" pitchFamily="49" charset="0"/>
              <a:buChar char="o"/>
            </a:pPr>
            <a:endParaRPr lang="hr-HR" altLang="sr-Latn-RS" dirty="0"/>
          </a:p>
          <a:p>
            <a:pPr marL="0" indent="0" algn="just" eaLnBrk="1" hangingPunct="1">
              <a:buNone/>
            </a:pPr>
            <a:endParaRPr lang="hr-HR" altLang="sr-Latn-RS" dirty="0"/>
          </a:p>
          <a:p>
            <a:pPr marL="0" indent="0" algn="just" eaLnBrk="1" hangingPunct="1">
              <a:buNone/>
            </a:pPr>
            <a:endParaRPr lang="hr-HR" altLang="sr-Latn-RS" sz="1000" dirty="0"/>
          </a:p>
          <a:p>
            <a:pPr eaLnBrk="1" hangingPunct="1">
              <a:buFont typeface="Arial" charset="0"/>
              <a:buNone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96042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Picture 6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86000" y="2708275"/>
            <a:ext cx="4071938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br>
              <a:rPr lang="hr-HR" altLang="sr-Latn-RS" sz="1700" b="1" dirty="0">
                <a:solidFill>
                  <a:srgbClr val="4D4D4D"/>
                </a:solidFill>
              </a:rPr>
            </a:br>
            <a:br>
              <a:rPr lang="hr-HR" altLang="sr-Latn-RS" sz="1400" b="1" dirty="0">
                <a:solidFill>
                  <a:srgbClr val="4D4D4D"/>
                </a:solidFill>
              </a:rPr>
            </a:br>
            <a:r>
              <a:rPr lang="hr-HR" altLang="sr-Latn-RS" sz="1400" b="1" dirty="0">
                <a:solidFill>
                  <a:srgbClr val="4D4D4D"/>
                </a:solidFill>
              </a:rPr>
              <a:t>        </a:t>
            </a:r>
            <a:br>
              <a:rPr lang="hr-HR" altLang="sr-Latn-RS" sz="1400" b="1" dirty="0">
                <a:solidFill>
                  <a:srgbClr val="4D4D4D"/>
                </a:solidFill>
              </a:rPr>
            </a:br>
            <a:r>
              <a:rPr lang="hr-HR" altLang="sr-Latn-RS" sz="2000" b="1" dirty="0"/>
              <a:t>E-mail: press@dzs.hr</a:t>
            </a:r>
            <a:br>
              <a:rPr lang="hr-HR" altLang="sr-Latn-RS" sz="1400" dirty="0">
                <a:solidFill>
                  <a:srgbClr val="4D4D4D"/>
                </a:solidFill>
              </a:rPr>
            </a:br>
            <a:endParaRPr lang="sv-SE" altLang="sr-Latn-RS" sz="14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414457"/>
            <a:ext cx="77739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4D4D4D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/>
            <a:r>
              <a:rPr lang="hr-HR" altLang="sr-Latn-RS" sz="2400" dirty="0">
                <a:solidFill>
                  <a:schemeClr val="tx1"/>
                </a:solidFill>
              </a:rPr>
              <a:t>Tromjesečni BDP za 1.Q 2021.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2110" y="702588"/>
            <a:ext cx="813690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 defTabSz="914400" eaLnBrk="1" hangingPunct="1">
              <a:buFont typeface="Arial" charset="0"/>
              <a:buChar char="•"/>
            </a:pPr>
            <a:endParaRPr lang="hr-HR" altLang="sr-Latn-RS" dirty="0"/>
          </a:p>
          <a:p>
            <a:pPr algn="just" defTabSz="914400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Tromjesečni bruto domaći proizvod (</a:t>
            </a:r>
            <a:r>
              <a:rPr lang="hr-HR" b="1" dirty="0">
                <a:solidFill>
                  <a:schemeClr val="tx1"/>
                </a:solidFill>
              </a:rPr>
              <a:t>BDP</a:t>
            </a:r>
            <a:r>
              <a:rPr lang="hr-HR" dirty="0">
                <a:solidFill>
                  <a:schemeClr val="tx1"/>
                </a:solidFill>
              </a:rPr>
              <a:t>) u prvom tromjesečju 2021. realno je </a:t>
            </a:r>
            <a:r>
              <a:rPr lang="hr-HR" b="1" dirty="0">
                <a:solidFill>
                  <a:schemeClr val="tx1"/>
                </a:solidFill>
              </a:rPr>
              <a:t>manji za 0,7% </a:t>
            </a:r>
            <a:r>
              <a:rPr lang="hr-HR" dirty="0">
                <a:solidFill>
                  <a:schemeClr val="tx1"/>
                </a:solidFill>
              </a:rPr>
              <a:t>u odnosu na isto tromjesečje 2020. (originalni podaci)</a:t>
            </a:r>
          </a:p>
          <a:p>
            <a:pPr algn="just" defTabSz="914400" eaLnBrk="1" hangingPunct="1">
              <a:lnSpc>
                <a:spcPct val="150000"/>
              </a:lnSpc>
              <a:spcBef>
                <a:spcPts val="300"/>
              </a:spcBef>
            </a:pPr>
            <a:endParaRPr lang="hr-HR" dirty="0">
              <a:solidFill>
                <a:schemeClr val="tx1"/>
              </a:solidFill>
            </a:endParaRPr>
          </a:p>
          <a:p>
            <a:pPr algn="just" defTabSz="914400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Sezonski prilagođeni BDP </a:t>
            </a:r>
            <a:r>
              <a:rPr lang="pl-PL" dirty="0">
                <a:solidFill>
                  <a:schemeClr val="tx1"/>
                </a:solidFill>
              </a:rPr>
              <a:t>realno je </a:t>
            </a:r>
            <a:r>
              <a:rPr lang="pl-PL" b="1" dirty="0">
                <a:solidFill>
                  <a:schemeClr val="tx1"/>
                </a:solidFill>
              </a:rPr>
              <a:t>manji za 0,9% </a:t>
            </a:r>
            <a:r>
              <a:rPr lang="pl-PL" dirty="0">
                <a:solidFill>
                  <a:schemeClr val="tx1"/>
                </a:solidFill>
              </a:rPr>
              <a:t>u odnosu na isto tromjesečje 2020. te u odnosu na prethodno razdoblje bilježi </a:t>
            </a:r>
            <a:r>
              <a:rPr lang="pl-PL" b="1" dirty="0">
                <a:solidFill>
                  <a:schemeClr val="tx1"/>
                </a:solidFill>
              </a:rPr>
              <a:t>rast od </a:t>
            </a:r>
            <a:r>
              <a:rPr lang="hr-HR" b="1" dirty="0">
                <a:solidFill>
                  <a:schemeClr val="tx1"/>
                </a:solidFill>
              </a:rPr>
              <a:t>5,8%</a:t>
            </a:r>
          </a:p>
          <a:p>
            <a:pPr algn="just" defTabSz="914400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hr-HR" dirty="0">
              <a:solidFill>
                <a:schemeClr val="tx1"/>
              </a:solidFill>
            </a:endParaRPr>
          </a:p>
          <a:p>
            <a:pPr algn="just" defTabSz="914400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Bruto dodana vrijednost (</a:t>
            </a:r>
            <a:r>
              <a:rPr lang="hr-HR" b="1" dirty="0">
                <a:solidFill>
                  <a:schemeClr val="tx1"/>
                </a:solidFill>
              </a:rPr>
              <a:t>BDV</a:t>
            </a:r>
            <a:r>
              <a:rPr lang="hr-HR" dirty="0">
                <a:solidFill>
                  <a:schemeClr val="tx1"/>
                </a:solidFill>
              </a:rPr>
              <a:t>) u prvom tromjesečju 2021. u odnosu na isto tromjesečje prethodne godine </a:t>
            </a:r>
            <a:r>
              <a:rPr lang="hr-HR" b="1" dirty="0">
                <a:solidFill>
                  <a:schemeClr val="tx1"/>
                </a:solidFill>
              </a:rPr>
              <a:t>realno je manja za 0,8% </a:t>
            </a:r>
            <a:r>
              <a:rPr lang="hr-HR" dirty="0">
                <a:solidFill>
                  <a:schemeClr val="tx1"/>
                </a:solidFill>
              </a:rPr>
              <a:t>(originalni podaci)</a:t>
            </a:r>
            <a:endParaRPr lang="hr-HR" altLang="sr-Latn-RS" dirty="0">
              <a:solidFill>
                <a:schemeClr val="tx1"/>
              </a:solidFill>
            </a:endParaRPr>
          </a:p>
          <a:p>
            <a:pPr defTabSz="914400"/>
            <a:endParaRPr lang="hr-HR" dirty="0"/>
          </a:p>
          <a:p>
            <a:pPr defTabSz="914400"/>
            <a:endParaRPr lang="hr-HR" dirty="0"/>
          </a:p>
          <a:p>
            <a:pPr algn="just" defTabSz="914400" eaLnBrk="1" hangingPunct="1">
              <a:lnSpc>
                <a:spcPts val="3000"/>
              </a:lnSpc>
              <a:spcBef>
                <a:spcPts val="300"/>
              </a:spcBef>
            </a:pPr>
            <a:endParaRPr lang="hr-HR" dirty="0"/>
          </a:p>
          <a:p>
            <a:pPr defTabSz="914400" eaLnBrk="1" hangingPunct="1"/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06029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325644"/>
              </p:ext>
            </p:extLst>
          </p:nvPr>
        </p:nvGraphicFramePr>
        <p:xfrm>
          <a:off x="698268" y="285226"/>
          <a:ext cx="7855527" cy="5889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443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55576" y="764704"/>
            <a:ext cx="7773988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4D4D4D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/>
            <a:r>
              <a:rPr lang="hr-HR" sz="2400" dirty="0">
                <a:solidFill>
                  <a:schemeClr val="tx1"/>
                </a:solidFill>
              </a:rPr>
              <a:t>Doprinosi rastu BDV-a po djelatnostima</a:t>
            </a:r>
            <a:b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3568" y="1140903"/>
            <a:ext cx="7845996" cy="416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hr-HR" dirty="0">
              <a:solidFill>
                <a:schemeClr val="tx1"/>
              </a:solidFill>
            </a:endParaRPr>
          </a:p>
          <a:p>
            <a:pPr marL="342900" indent="-342900" algn="just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Najveći </a:t>
            </a:r>
            <a:r>
              <a:rPr lang="hr-HR" b="1" dirty="0">
                <a:solidFill>
                  <a:schemeClr val="tx1"/>
                </a:solidFill>
              </a:rPr>
              <a:t>doprinos rastu</a:t>
            </a:r>
            <a:r>
              <a:rPr lang="hr-HR" dirty="0">
                <a:solidFill>
                  <a:schemeClr val="tx1"/>
                </a:solidFill>
              </a:rPr>
              <a:t> tromjesečnog BDV-a u prvom tromjesečju 2021. ostvaren je u djelatnosti </a:t>
            </a:r>
            <a:r>
              <a:rPr lang="hr-HR" b="1" dirty="0">
                <a:solidFill>
                  <a:schemeClr val="tx1"/>
                </a:solidFill>
              </a:rPr>
              <a:t>Prerađivačke industrije </a:t>
            </a:r>
            <a:r>
              <a:rPr lang="hr-HR" dirty="0">
                <a:solidFill>
                  <a:schemeClr val="tx1"/>
                </a:solidFill>
              </a:rPr>
              <a:t>i</a:t>
            </a:r>
            <a:r>
              <a:rPr lang="hr-HR" b="1" dirty="0">
                <a:solidFill>
                  <a:schemeClr val="tx1"/>
                </a:solidFill>
              </a:rPr>
              <a:t> Građevinarstva</a:t>
            </a:r>
          </a:p>
          <a:p>
            <a:pPr marL="342900" indent="-342900" algn="just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Najveći </a:t>
            </a:r>
            <a:r>
              <a:rPr lang="hr-HR" b="1" dirty="0">
                <a:solidFill>
                  <a:schemeClr val="tx1"/>
                </a:solidFill>
              </a:rPr>
              <a:t>doprinos smanjenju </a:t>
            </a:r>
            <a:r>
              <a:rPr lang="hr-HR" dirty="0">
                <a:solidFill>
                  <a:schemeClr val="tx1"/>
                </a:solidFill>
              </a:rPr>
              <a:t>obujma tromjesečnog BDV-a ostvaren je u sljedećim djelatnostima: </a:t>
            </a:r>
            <a:r>
              <a:rPr lang="hr-HR" b="1" dirty="0">
                <a:solidFill>
                  <a:schemeClr val="tx1"/>
                </a:solidFill>
              </a:rPr>
              <a:t>Trgovina na veliko i na malo, Prijevoz i skladištenje, Djelatnosti pružanja smještaja te pripreme i usluživanja hrane</a:t>
            </a:r>
          </a:p>
        </p:txBody>
      </p:sp>
    </p:spTree>
    <p:extLst>
      <p:ext uri="{BB962C8B-B14F-4D97-AF65-F5344CB8AC3E}">
        <p14:creationId xmlns:p14="http://schemas.microsoft.com/office/powerpoint/2010/main" val="159786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195192"/>
              </p:ext>
            </p:extLst>
          </p:nvPr>
        </p:nvGraphicFramePr>
        <p:xfrm>
          <a:off x="428744" y="556952"/>
          <a:ext cx="8258055" cy="554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60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685800" y="836613"/>
            <a:ext cx="7990656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4D4D4D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/>
            <a:r>
              <a:rPr lang="hr-HR" sz="2400" dirty="0">
                <a:solidFill>
                  <a:schemeClr val="tx1"/>
                </a:solidFill>
              </a:rPr>
              <a:t>Utjecaj na stopu rasta BDP-a po komponentama</a:t>
            </a:r>
            <a:b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097012"/>
            <a:ext cx="745280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defTabSz="914400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91200" algn="l"/>
              </a:tabLst>
            </a:pPr>
            <a:r>
              <a:rPr lang="hr-HR" dirty="0">
                <a:solidFill>
                  <a:schemeClr val="tx1"/>
                </a:solidFill>
                <a:ea typeface="+mj-ea"/>
                <a:cs typeface="+mj-cs"/>
              </a:rPr>
              <a:t>Pad BDP-a u prvom tromjesečju 2021. u odnosu na isto tromjesečje prethodne godine u najvećoj je mjeri uzrokovan </a:t>
            </a:r>
            <a:r>
              <a:rPr lang="hr-HR" b="1" dirty="0">
                <a:solidFill>
                  <a:schemeClr val="tx1"/>
                </a:solidFill>
                <a:ea typeface="+mj-ea"/>
                <a:cs typeface="+mj-cs"/>
              </a:rPr>
              <a:t>smanjenjem osobne potrošnje i </a:t>
            </a:r>
            <a:r>
              <a:rPr lang="hr-HR" b="1">
                <a:solidFill>
                  <a:schemeClr val="tx1"/>
                </a:solidFill>
                <a:ea typeface="+mj-ea"/>
                <a:cs typeface="+mj-cs"/>
              </a:rPr>
              <a:t>izvoza usluga</a:t>
            </a:r>
            <a:endParaRPr lang="hr-HR" b="1" dirty="0">
              <a:solidFill>
                <a:schemeClr val="tx1"/>
              </a:solidFill>
              <a:ea typeface="+mj-ea"/>
              <a:cs typeface="+mj-cs"/>
            </a:endParaRPr>
          </a:p>
          <a:p>
            <a:pPr marL="342900" indent="-342900" algn="just" defTabSz="914400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91200" algn="l"/>
              </a:tabLst>
            </a:pPr>
            <a:r>
              <a:rPr lang="hr-HR" dirty="0">
                <a:solidFill>
                  <a:schemeClr val="tx1"/>
                </a:solidFill>
                <a:ea typeface="+mj-ea"/>
                <a:cs typeface="+mj-cs"/>
              </a:rPr>
              <a:t>Veći pad BDP-a ublažen je </a:t>
            </a:r>
            <a:r>
              <a:rPr lang="hr-HR" b="1" dirty="0">
                <a:solidFill>
                  <a:schemeClr val="tx1"/>
                </a:solidFill>
                <a:ea typeface="+mj-ea"/>
                <a:cs typeface="+mj-cs"/>
              </a:rPr>
              <a:t>porastom investicija</a:t>
            </a:r>
          </a:p>
        </p:txBody>
      </p:sp>
    </p:spTree>
    <p:extLst>
      <p:ext uri="{BB962C8B-B14F-4D97-AF65-F5344CB8AC3E}">
        <p14:creationId xmlns:p14="http://schemas.microsoft.com/office/powerpoint/2010/main" val="282795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625945"/>
              </p:ext>
            </p:extLst>
          </p:nvPr>
        </p:nvGraphicFramePr>
        <p:xfrm>
          <a:off x="457200" y="597876"/>
          <a:ext cx="8282354" cy="529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90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785812"/>
              </p:ext>
            </p:extLst>
          </p:nvPr>
        </p:nvGraphicFramePr>
        <p:xfrm>
          <a:off x="439615" y="316523"/>
          <a:ext cx="8299939" cy="573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051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511646"/>
              </p:ext>
            </p:extLst>
          </p:nvPr>
        </p:nvGraphicFramePr>
        <p:xfrm>
          <a:off x="486560" y="201336"/>
          <a:ext cx="8033145" cy="630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21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entacija_DZS_bije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348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Prezentacija_DZS_bijela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Objavljivanje podataka o BDP-u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Omerzo Ingrid</dc:creator>
  <cp:lastModifiedBy>Samaržija Ana</cp:lastModifiedBy>
  <cp:revision>38</cp:revision>
  <dcterms:created xsi:type="dcterms:W3CDTF">2020-11-27T08:04:00Z</dcterms:created>
  <dcterms:modified xsi:type="dcterms:W3CDTF">2021-05-27T11:41:32Z</dcterms:modified>
</cp:coreProperties>
</file>